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handoutMasterIdLst>
    <p:handoutMasterId r:id="rId67"/>
  </p:handoutMasterIdLst>
  <p:sldIdLst>
    <p:sldId id="257" r:id="rId2"/>
    <p:sldId id="258" r:id="rId3"/>
    <p:sldId id="554" r:id="rId4"/>
    <p:sldId id="555" r:id="rId5"/>
    <p:sldId id="556" r:id="rId6"/>
    <p:sldId id="534" r:id="rId7"/>
    <p:sldId id="525" r:id="rId8"/>
    <p:sldId id="523" r:id="rId9"/>
    <p:sldId id="576" r:id="rId10"/>
    <p:sldId id="558" r:id="rId11"/>
    <p:sldId id="393" r:id="rId12"/>
    <p:sldId id="561" r:id="rId13"/>
    <p:sldId id="562" r:id="rId14"/>
    <p:sldId id="366" r:id="rId15"/>
    <p:sldId id="384" r:id="rId16"/>
    <p:sldId id="553" r:id="rId17"/>
    <p:sldId id="263" r:id="rId18"/>
    <p:sldId id="564" r:id="rId19"/>
    <p:sldId id="566" r:id="rId20"/>
    <p:sldId id="373" r:id="rId21"/>
    <p:sldId id="565" r:id="rId22"/>
    <p:sldId id="568" r:id="rId23"/>
    <p:sldId id="569" r:id="rId24"/>
    <p:sldId id="570" r:id="rId25"/>
    <p:sldId id="567" r:id="rId26"/>
    <p:sldId id="571" r:id="rId27"/>
    <p:sldId id="573" r:id="rId28"/>
    <p:sldId id="317" r:id="rId29"/>
    <p:sldId id="318" r:id="rId30"/>
    <p:sldId id="319" r:id="rId31"/>
    <p:sldId id="374" r:id="rId32"/>
    <p:sldId id="577" r:id="rId33"/>
    <p:sldId id="574" r:id="rId34"/>
    <p:sldId id="579" r:id="rId35"/>
    <p:sldId id="580" r:id="rId36"/>
    <p:sldId id="581" r:id="rId37"/>
    <p:sldId id="578" r:id="rId38"/>
    <p:sldId id="591" r:id="rId39"/>
    <p:sldId id="583" r:id="rId40"/>
    <p:sldId id="585" r:id="rId41"/>
    <p:sldId id="586" r:id="rId42"/>
    <p:sldId id="588" r:id="rId43"/>
    <p:sldId id="575" r:id="rId44"/>
    <p:sldId id="572" r:id="rId45"/>
    <p:sldId id="563" r:id="rId46"/>
    <p:sldId id="559" r:id="rId47"/>
    <p:sldId id="560" r:id="rId48"/>
    <p:sldId id="538" r:id="rId49"/>
    <p:sldId id="544" r:id="rId50"/>
    <p:sldId id="545" r:id="rId51"/>
    <p:sldId id="546" r:id="rId52"/>
    <p:sldId id="547" r:id="rId53"/>
    <p:sldId id="548" r:id="rId54"/>
    <p:sldId id="590" r:id="rId55"/>
    <p:sldId id="549" r:id="rId56"/>
    <p:sldId id="589" r:id="rId57"/>
    <p:sldId id="522" r:id="rId58"/>
    <p:sldId id="457" r:id="rId59"/>
    <p:sldId id="488" r:id="rId60"/>
    <p:sldId id="489" r:id="rId61"/>
    <p:sldId id="526" r:id="rId62"/>
    <p:sldId id="527" r:id="rId63"/>
    <p:sldId id="528" r:id="rId64"/>
    <p:sldId id="524" r:id="rId6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5900"/>
    <a:srgbClr val="CA4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0" autoAdjust="0"/>
    <p:restoredTop sz="86863" autoAdjust="0"/>
  </p:normalViewPr>
  <p:slideViewPr>
    <p:cSldViewPr snapToObjects="1">
      <p:cViewPr varScale="1">
        <p:scale>
          <a:sx n="84" d="100"/>
          <a:sy n="84" d="100"/>
        </p:scale>
        <p:origin x="14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551DC2-5409-2981-83AD-51AF413D92AB}"/>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ＭＳ Ｐゴシック" pitchFamily="-112" charset="-128"/>
                <a:cs typeface="+mn-cs"/>
              </a:defRPr>
            </a:lvl1pPr>
          </a:lstStyle>
          <a:p>
            <a:pPr>
              <a:defRPr/>
            </a:pPr>
            <a:endParaRPr lang="en-US"/>
          </a:p>
        </p:txBody>
      </p:sp>
      <p:sp>
        <p:nvSpPr>
          <p:cNvPr id="3" name="Date Placeholder 2">
            <a:extLst>
              <a:ext uri="{FF2B5EF4-FFF2-40B4-BE49-F238E27FC236}">
                <a16:creationId xmlns:a16="http://schemas.microsoft.com/office/drawing/2014/main" id="{4EFAD356-AA3C-FCD3-C171-FC9EF127D9FD}"/>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AF74ADE8-5297-4892-81FB-D6D2C035E524}" type="datetime1">
              <a:rPr lang="en-US" altLang="en-US"/>
              <a:pPr/>
              <a:t>2/13/2024</a:t>
            </a:fld>
            <a:endParaRPr lang="en-US" altLang="en-US"/>
          </a:p>
        </p:txBody>
      </p:sp>
      <p:sp>
        <p:nvSpPr>
          <p:cNvPr id="4" name="Footer Placeholder 3">
            <a:extLst>
              <a:ext uri="{FF2B5EF4-FFF2-40B4-BE49-F238E27FC236}">
                <a16:creationId xmlns:a16="http://schemas.microsoft.com/office/drawing/2014/main" id="{C18F361D-5ED2-A944-F323-CF5362A992C7}"/>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ＭＳ Ｐゴシック" pitchFamily="-112"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BBAD271E-E12E-8A51-EAA2-14703045B36E}"/>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087FF41-E9FE-4B9E-A45D-7ACC5D679146}"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876799-7585-4606-6EF2-C8F57EE1A2BA}"/>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2" charset="0"/>
                <a:ea typeface="ＭＳ Ｐゴシック" pitchFamily="-112" charset="-128"/>
                <a:cs typeface="+mn-cs"/>
              </a:defRPr>
            </a:lvl1pPr>
          </a:lstStyle>
          <a:p>
            <a:pPr>
              <a:defRPr/>
            </a:pPr>
            <a:endParaRPr lang="en-US"/>
          </a:p>
        </p:txBody>
      </p:sp>
      <p:sp>
        <p:nvSpPr>
          <p:cNvPr id="3" name="Date Placeholder 2">
            <a:extLst>
              <a:ext uri="{FF2B5EF4-FFF2-40B4-BE49-F238E27FC236}">
                <a16:creationId xmlns:a16="http://schemas.microsoft.com/office/drawing/2014/main" id="{EBDC3FA7-B112-5679-880A-54732E56643F}"/>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C616ADD-DD61-43D1-B435-86018A12FB8E}" type="datetime1">
              <a:rPr lang="en-US" altLang="en-US"/>
              <a:pPr/>
              <a:t>2/13/2024</a:t>
            </a:fld>
            <a:endParaRPr lang="en-US" altLang="en-US"/>
          </a:p>
        </p:txBody>
      </p:sp>
      <p:sp>
        <p:nvSpPr>
          <p:cNvPr id="4" name="Slide Image Placeholder 3">
            <a:extLst>
              <a:ext uri="{FF2B5EF4-FFF2-40B4-BE49-F238E27FC236}">
                <a16:creationId xmlns:a16="http://schemas.microsoft.com/office/drawing/2014/main" id="{BC8E1D2F-1134-18CA-A2D0-9B16274CECA0}"/>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2C1D1791-1DB3-59C3-8B47-8E0B32E16D7D}"/>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a:extLst>
              <a:ext uri="{FF2B5EF4-FFF2-40B4-BE49-F238E27FC236}">
                <a16:creationId xmlns:a16="http://schemas.microsoft.com/office/drawing/2014/main" id="{3DD436BB-B788-5BC8-F72D-BD12EE2A5330}"/>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2" charset="0"/>
                <a:ea typeface="ＭＳ Ｐゴシック" pitchFamily="-112" charset="-128"/>
                <a:cs typeface="+mn-cs"/>
              </a:defRPr>
            </a:lvl1pPr>
          </a:lstStyle>
          <a:p>
            <a:pPr>
              <a:defRPr/>
            </a:pPr>
            <a:endParaRPr lang="en-US"/>
          </a:p>
        </p:txBody>
      </p:sp>
      <p:sp>
        <p:nvSpPr>
          <p:cNvPr id="7" name="Slide Number Placeholder 6">
            <a:extLst>
              <a:ext uri="{FF2B5EF4-FFF2-40B4-BE49-F238E27FC236}">
                <a16:creationId xmlns:a16="http://schemas.microsoft.com/office/drawing/2014/main" id="{831C7263-3851-80A2-61FF-3E50F253FDD4}"/>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9D378570-D49B-42BD-8ED6-CA8D9CAEED57}"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pitchFamily="26"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(two layer2, with one </a:t>
            </a:r>
            <a:r>
              <a:rPr lang="en-US" altLang="zh-TW" sz="1200" dirty="0" err="1"/>
              <a:t>relu</a:t>
            </a:r>
            <a:r>
              <a:rPr lang="en-US" altLang="zh-TW" sz="1200" dirty="0"/>
              <a:t>)</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6</a:t>
            </a:fld>
            <a:endParaRPr lang="zh-TW" altLang="en-US"/>
          </a:p>
        </p:txBody>
      </p:sp>
    </p:spTree>
    <p:extLst>
      <p:ext uri="{BB962C8B-B14F-4D97-AF65-F5344CB8AC3E}">
        <p14:creationId xmlns:p14="http://schemas.microsoft.com/office/powerpoint/2010/main" val="2991802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78570-D49B-42BD-8ED6-CA8D9CAEED57}" type="slidenum">
              <a:rPr lang="en-US" altLang="en-US" smtClean="0"/>
              <a:pPr/>
              <a:t>49</a:t>
            </a:fld>
            <a:endParaRPr lang="en-US" altLang="en-US"/>
          </a:p>
        </p:txBody>
      </p:sp>
    </p:spTree>
    <p:extLst>
      <p:ext uri="{BB962C8B-B14F-4D97-AF65-F5344CB8AC3E}">
        <p14:creationId xmlns:p14="http://schemas.microsoft.com/office/powerpoint/2010/main" val="239929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to the way the last encoder layer contains all the information to be fed into the decoder layers recursively</a:t>
            </a:r>
          </a:p>
        </p:txBody>
      </p:sp>
      <p:sp>
        <p:nvSpPr>
          <p:cNvPr id="4" name="Slide Number Placeholder 3"/>
          <p:cNvSpPr>
            <a:spLocks noGrp="1"/>
          </p:cNvSpPr>
          <p:nvPr>
            <p:ph type="sldNum" sz="quarter" idx="5"/>
          </p:nvPr>
        </p:nvSpPr>
        <p:spPr/>
        <p:txBody>
          <a:bodyPr/>
          <a:lstStyle/>
          <a:p>
            <a:fld id="{9D378570-D49B-42BD-8ED6-CA8D9CAEED57}" type="slidenum">
              <a:rPr lang="en-US" altLang="en-US" smtClean="0"/>
              <a:pPr/>
              <a:t>55</a:t>
            </a:fld>
            <a:endParaRPr lang="en-US" altLang="en-US"/>
          </a:p>
        </p:txBody>
      </p:sp>
    </p:spTree>
    <p:extLst>
      <p:ext uri="{BB962C8B-B14F-4D97-AF65-F5344CB8AC3E}">
        <p14:creationId xmlns:p14="http://schemas.microsoft.com/office/powerpoint/2010/main" val="103266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58</a:t>
            </a:fld>
            <a:endParaRPr lang="zh-CN" altLang="en-US"/>
          </a:p>
        </p:txBody>
      </p:sp>
    </p:spTree>
    <p:extLst>
      <p:ext uri="{BB962C8B-B14F-4D97-AF65-F5344CB8AC3E}">
        <p14:creationId xmlns:p14="http://schemas.microsoft.com/office/powerpoint/2010/main" val="364041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Already tokenized, main idea is getting to model dimension, </a:t>
            </a:r>
          </a:p>
          <a:p>
            <a:endParaRPr lang="en-US"/>
          </a:p>
          <a:p>
            <a:r>
              <a:rPr lang="en-US"/>
              <a:t>Do this through a learned mapping</a:t>
            </a:r>
          </a:p>
          <a:p>
            <a:endParaRPr lang="en-US"/>
          </a:p>
          <a:p>
            <a:r>
              <a:rPr lang="en-US"/>
              <a:t>Since this is learned, it will superimpose important context</a:t>
            </a:r>
          </a:p>
        </p:txBody>
      </p:sp>
      <p:sp>
        <p:nvSpPr>
          <p:cNvPr id="4" name="Slide Number Placeholder 3"/>
          <p:cNvSpPr>
            <a:spLocks noGrp="1"/>
          </p:cNvSpPr>
          <p:nvPr>
            <p:ph type="sldNum" sz="quarter" idx="5"/>
          </p:nvPr>
        </p:nvSpPr>
        <p:spPr/>
        <p:txBody>
          <a:bodyPr/>
          <a:lstStyle/>
          <a:p>
            <a:fld id="{5CFAD0C2-C254-6340-AE95-5F3F67128CDB}" type="slidenum">
              <a:rPr lang="en-US" smtClean="0"/>
              <a:t>11</a:t>
            </a:fld>
            <a:endParaRPr lang="en-US"/>
          </a:p>
        </p:txBody>
      </p:sp>
    </p:spTree>
    <p:extLst>
      <p:ext uri="{BB962C8B-B14F-4D97-AF65-F5344CB8AC3E}">
        <p14:creationId xmlns:p14="http://schemas.microsoft.com/office/powerpoint/2010/main" val="428337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Positional encoding is essential for this architecture.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Adds in positional context so that we don’t need to gather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Because this goes through a NN down the line, this becomes further superimposed and manipulated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Authors also experimented with learned positional encoding but have same performance and suggest that model doesn’t generalize as well with this format when evaluated on different sequence lengths than those seen during training. </a:t>
            </a:r>
          </a:p>
          <a:p>
            <a:endParaRPr lang="en-US"/>
          </a:p>
          <a:p>
            <a:r>
              <a:rPr lang="en-US"/>
              <a:t>Fixed dim means we can add them together</a:t>
            </a:r>
          </a:p>
        </p:txBody>
      </p:sp>
      <p:sp>
        <p:nvSpPr>
          <p:cNvPr id="4" name="Slide Number Placeholder 3"/>
          <p:cNvSpPr>
            <a:spLocks noGrp="1"/>
          </p:cNvSpPr>
          <p:nvPr>
            <p:ph type="sldNum" sz="quarter" idx="5"/>
          </p:nvPr>
        </p:nvSpPr>
        <p:spPr/>
        <p:txBody>
          <a:bodyPr/>
          <a:lstStyle/>
          <a:p>
            <a:fld id="{5CFAD0C2-C254-6340-AE95-5F3F67128CDB}" type="slidenum">
              <a:rPr lang="en-US" smtClean="0"/>
              <a:t>14</a:t>
            </a:fld>
            <a:endParaRPr lang="en-US"/>
          </a:p>
        </p:txBody>
      </p:sp>
    </p:spTree>
    <p:extLst>
      <p:ext uri="{BB962C8B-B14F-4D97-AF65-F5344CB8AC3E}">
        <p14:creationId xmlns:p14="http://schemas.microsoft.com/office/powerpoint/2010/main" val="343105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also experimented with learned positional encoding but have same performance and suggest that model doesn’t generalize as well with this format when evaluated on different sequence lengths than those seen during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any fixed offset k</a:t>
            </a:r>
            <a:r>
              <a:rPr lang="en-CA" dirty="0">
                <a:effectLst/>
              </a:rPr>
              <a:t>k</a:t>
            </a:r>
            <a:r>
              <a:rPr lang="en-CA" dirty="0"/>
              <a:t>, </a:t>
            </a:r>
            <a:r>
              <a:rPr lang="en-CA" dirty="0" err="1"/>
              <a:t>PEpos+k</a:t>
            </a:r>
            <a:r>
              <a:rPr lang="en-CA" dirty="0" err="1">
                <a:effectLst/>
              </a:rPr>
              <a:t>PEpos+k</a:t>
            </a:r>
            <a:r>
              <a:rPr lang="en-CA" dirty="0"/>
              <a:t>​ can be represented as a linear function of </a:t>
            </a:r>
            <a:r>
              <a:rPr lang="en-CA" dirty="0" err="1"/>
              <a:t>PEpos</a:t>
            </a:r>
            <a:r>
              <a:rPr lang="en-CA" dirty="0" err="1">
                <a:effectLst/>
              </a:rPr>
              <a:t>PEpos</a:t>
            </a:r>
            <a:r>
              <a:rPr lang="en-CA" dirty="0"/>
              <a:t>​.</a:t>
            </a:r>
            <a:endParaRPr lang="en-US" dirty="0"/>
          </a:p>
          <a:p>
            <a:endParaRPr lang="en-US" dirty="0"/>
          </a:p>
          <a:p>
            <a:endParaRPr lang="en-US" dirty="0"/>
          </a:p>
          <a:p>
            <a:r>
              <a:rPr lang="en-US" dirty="0" err="1"/>
              <a:t>i</a:t>
            </a:r>
            <a:r>
              <a:rPr lang="en-US" dirty="0"/>
              <a:t> is pos in sequence </a:t>
            </a:r>
          </a:p>
          <a:p>
            <a:endParaRPr lang="en-US" dirty="0"/>
          </a:p>
          <a:p>
            <a:r>
              <a:rPr lang="en-US" dirty="0"/>
              <a:t>L is dim in </a:t>
            </a:r>
            <a:r>
              <a:rPr lang="en-US" dirty="0" err="1"/>
              <a:t>d_model</a:t>
            </a:r>
            <a:endParaRPr lang="en-US" dirty="0"/>
          </a:p>
        </p:txBody>
      </p:sp>
      <p:sp>
        <p:nvSpPr>
          <p:cNvPr id="4" name="Slide Number Placeholder 3"/>
          <p:cNvSpPr>
            <a:spLocks noGrp="1"/>
          </p:cNvSpPr>
          <p:nvPr>
            <p:ph type="sldNum" sz="quarter" idx="5"/>
          </p:nvPr>
        </p:nvSpPr>
        <p:spPr/>
        <p:txBody>
          <a:bodyPr/>
          <a:lstStyle/>
          <a:p>
            <a:fld id="{5CFAD0C2-C254-6340-AE95-5F3F67128CDB}" type="slidenum">
              <a:rPr lang="en-US" smtClean="0"/>
              <a:t>15</a:t>
            </a:fld>
            <a:endParaRPr lang="en-US"/>
          </a:p>
        </p:txBody>
      </p:sp>
    </p:spTree>
    <p:extLst>
      <p:ext uri="{BB962C8B-B14F-4D97-AF65-F5344CB8AC3E}">
        <p14:creationId xmlns:p14="http://schemas.microsoft.com/office/powerpoint/2010/main" val="3747127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ts val="2400"/>
              </a:lnSpc>
              <a:spcBef>
                <a:spcPts val="2570"/>
              </a:spcBef>
              <a:spcAft>
                <a:spcPts val="800"/>
              </a:spcAft>
            </a:pPr>
            <a:r>
              <a:rPr lang="en-US" sz="18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In order to understand how attention works, consider the following two sentences: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400"/>
              </a:lnSpc>
              <a:spcBef>
                <a:spcPts val="2570"/>
              </a:spcBef>
              <a:spcAft>
                <a:spcPts val="800"/>
              </a:spcAft>
              <a:buSzPts val="1000"/>
              <a:buFont typeface="Symbol" panose="05050102010706020507" pitchFamily="18" charset="2"/>
              <a:buChar char=""/>
              <a:tabLst>
                <a:tab pos="457200" algn="l"/>
              </a:tabLst>
            </a:pPr>
            <a:r>
              <a:rPr lang="en-US" sz="180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Sentence 1: The bank of the river.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400"/>
              </a:lnSpc>
              <a:spcBef>
                <a:spcPts val="1370"/>
              </a:spcBef>
              <a:spcAft>
                <a:spcPts val="800"/>
              </a:spcAft>
              <a:buSzPts val="1000"/>
              <a:buFont typeface="Symbol" panose="05050102010706020507" pitchFamily="18" charset="2"/>
              <a:buChar char=""/>
              <a:tabLst>
                <a:tab pos="457200" algn="l"/>
              </a:tabLst>
            </a:pPr>
            <a:r>
              <a:rPr lang="en-US" sz="180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Sentence 2: Money in the bank.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400"/>
              </a:lnSpc>
              <a:spcBef>
                <a:spcPts val="2570"/>
              </a:spcBef>
              <a:spcAft>
                <a:spcPts val="800"/>
              </a:spcAft>
            </a:pPr>
            <a:r>
              <a:rPr lang="en-US" sz="18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As you can see, the word ‘bank’ appears in both, but with different definitions. In sentence 1, we are referring to the land at the side of the river, and in the second one to the institution that holds money. The computer has no idea of this, so we need to somehow inject that knowledge into it. What can help us? Well, it seems that the other words in the sentence can come to our rescue. For the first sentence, the words ‘the’, and ‘of’ do us no good. But the word ‘river’ is the one that is letting us know that we’re talking about the land at the side of the river. Similarly, in sentence 2, the word ‘money’ is the one that is helping us understand that the word ‘bank’ is now referring to the institution that holds money.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D378570-D49B-42BD-8ED6-CA8D9CAEED57}" type="slidenum">
              <a:rPr lang="en-US" altLang="en-US" smtClean="0"/>
              <a:pPr/>
              <a:t>18</a:t>
            </a:fld>
            <a:endParaRPr lang="en-US" altLang="en-US"/>
          </a:p>
        </p:txBody>
      </p:sp>
    </p:spTree>
    <p:extLst>
      <p:ext uri="{BB962C8B-B14F-4D97-AF65-F5344CB8AC3E}">
        <p14:creationId xmlns:p14="http://schemas.microsoft.com/office/powerpoint/2010/main" val="1186857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78570-D49B-42BD-8ED6-CA8D9CAEED57}" type="slidenum">
              <a:rPr lang="en-US" altLang="en-US" smtClean="0"/>
              <a:pPr/>
              <a:t>34</a:t>
            </a:fld>
            <a:endParaRPr lang="en-US" altLang="en-US"/>
          </a:p>
        </p:txBody>
      </p:sp>
    </p:spTree>
    <p:extLst>
      <p:ext uri="{BB962C8B-B14F-4D97-AF65-F5344CB8AC3E}">
        <p14:creationId xmlns:p14="http://schemas.microsoft.com/office/powerpoint/2010/main" val="12289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en-US" dirty="0"/>
              <a:t>The entire text from the encoder part is feed to the encoder, but Attention is place on the token YOU, then ARE, then HOW, for each token the Q, K, are provided and a corresponding token is generated based on the “Value V”. For example for Token YOU,  given its Q, K, V a new token is generated “I”.  Then this newly generated token “I” is fed to the Encoder part as input,. Then given the “are” and its Q,K,V , a new token “am” is generated and fed to the encoder as new input =“I am”, etc.</a:t>
            </a:r>
          </a:p>
          <a:p>
            <a:endParaRPr lang="en-US" dirty="0"/>
          </a:p>
        </p:txBody>
      </p:sp>
      <p:sp>
        <p:nvSpPr>
          <p:cNvPr id="4" name="Slide Number Placeholder 3"/>
          <p:cNvSpPr>
            <a:spLocks noGrp="1"/>
          </p:cNvSpPr>
          <p:nvPr>
            <p:ph type="sldNum" sz="quarter" idx="5"/>
          </p:nvPr>
        </p:nvSpPr>
        <p:spPr/>
        <p:txBody>
          <a:bodyPr/>
          <a:lstStyle/>
          <a:p>
            <a:fld id="{9D378570-D49B-42BD-8ED6-CA8D9CAEED57}" type="slidenum">
              <a:rPr lang="en-US" altLang="en-US" smtClean="0"/>
              <a:pPr/>
              <a:t>45</a:t>
            </a:fld>
            <a:endParaRPr lang="en-US" altLang="en-US"/>
          </a:p>
        </p:txBody>
      </p:sp>
    </p:spTree>
    <p:extLst>
      <p:ext uri="{BB962C8B-B14F-4D97-AF65-F5344CB8AC3E}">
        <p14:creationId xmlns:p14="http://schemas.microsoft.com/office/powerpoint/2010/main" val="2990357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en-US" dirty="0"/>
              <a:t>NB: this computation is done </a:t>
            </a:r>
            <a:r>
              <a:rPr lang="en-US" altLang="en-US" dirty="0" err="1"/>
              <a:t>parallely</a:t>
            </a:r>
            <a:r>
              <a:rPr lang="en-US" altLang="en-US" dirty="0"/>
              <a:t> </a:t>
            </a:r>
            <a:r>
              <a:rPr lang="en-US" altLang="en-US" dirty="0" err="1"/>
              <a:t>e.i.</a:t>
            </a:r>
            <a:r>
              <a:rPr lang="en-US" altLang="en-US" dirty="0"/>
              <a:t> “I am fine” is generated simultaneously each token operation is done o a separate computation on the GPU! At this stage a new Masked  Multi-head attention is computed. It is masked as to not show the next word to the network.</a:t>
            </a:r>
          </a:p>
          <a:p>
            <a:endParaRPr lang="en-US" dirty="0"/>
          </a:p>
        </p:txBody>
      </p:sp>
      <p:sp>
        <p:nvSpPr>
          <p:cNvPr id="4" name="Slide Number Placeholder 3"/>
          <p:cNvSpPr>
            <a:spLocks noGrp="1"/>
          </p:cNvSpPr>
          <p:nvPr>
            <p:ph type="sldNum" sz="quarter" idx="5"/>
          </p:nvPr>
        </p:nvSpPr>
        <p:spPr/>
        <p:txBody>
          <a:bodyPr/>
          <a:lstStyle/>
          <a:p>
            <a:fld id="{9D378570-D49B-42BD-8ED6-CA8D9CAEED57}" type="slidenum">
              <a:rPr lang="en-US" altLang="en-US" smtClean="0"/>
              <a:pPr/>
              <a:t>47</a:t>
            </a:fld>
            <a:endParaRPr lang="en-US" altLang="en-US"/>
          </a:p>
        </p:txBody>
      </p:sp>
    </p:spTree>
    <p:extLst>
      <p:ext uri="{BB962C8B-B14F-4D97-AF65-F5344CB8AC3E}">
        <p14:creationId xmlns:p14="http://schemas.microsoft.com/office/powerpoint/2010/main" val="2314358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400"/>
              </a:lnSpc>
              <a:spcBef>
                <a:spcPts val="2570"/>
              </a:spcBef>
              <a:spcAft>
                <a:spcPts val="800"/>
              </a:spcAft>
              <a:defRPr/>
            </a:pPr>
            <a:r>
              <a:rPr lang="en-US" sz="1200" kern="0" spc="-5" dirty="0">
                <a:solidFill>
                  <a:srgbClr val="242424"/>
                </a:solidFill>
                <a:latin typeface="Georgia" panose="02040502050405020303" pitchFamily="18" charset="0"/>
                <a:ea typeface="Times New Roman" panose="02020603050405020304" pitchFamily="18" charset="0"/>
                <a:cs typeface="Times New Roman" panose="02020603050405020304" pitchFamily="18" charset="0"/>
              </a:rPr>
              <a:t>We need a method to prevent computing attention scores for future words. This method is called masking. To prevent the decoder from looking at future tokens, you apply a look ahead mask. The mask is added before calculating the </a:t>
            </a:r>
            <a:r>
              <a:rPr lang="en-US" sz="1200" kern="0" spc="-5" dirty="0" err="1">
                <a:solidFill>
                  <a:srgbClr val="242424"/>
                </a:solidFill>
                <a:latin typeface="Georgia" panose="02040502050405020303" pitchFamily="18" charset="0"/>
                <a:ea typeface="Times New Roman" panose="02020603050405020304" pitchFamily="18" charset="0"/>
                <a:cs typeface="Times New Roman" panose="02020603050405020304" pitchFamily="18" charset="0"/>
              </a:rPr>
              <a:t>softmax</a:t>
            </a:r>
            <a:r>
              <a:rPr lang="en-US" sz="1200" kern="0" spc="-5" dirty="0">
                <a:solidFill>
                  <a:srgbClr val="242424"/>
                </a:solidFill>
                <a:latin typeface="Georgia" panose="02040502050405020303" pitchFamily="18" charset="0"/>
                <a:ea typeface="Times New Roman" panose="02020603050405020304" pitchFamily="18" charset="0"/>
                <a:cs typeface="Times New Roman" panose="02020603050405020304" pitchFamily="18" charset="0"/>
              </a:rPr>
              <a:t>, and after scaling the scores. </a:t>
            </a:r>
            <a:endParaRPr lang="en-US" sz="1200" kern="100" dirty="0">
              <a:latin typeface="Aptos" panose="020B0004020202020204" pitchFamily="34" charset="0"/>
              <a:ea typeface="Aptos" panose="020B0004020202020204" pitchFamily="34" charset="0"/>
              <a:cs typeface="Times New Roman" panose="02020603050405020304" pitchFamily="18" charset="0"/>
            </a:endParaRPr>
          </a:p>
          <a:p>
            <a:pPr>
              <a:lnSpc>
                <a:spcPts val="1800"/>
              </a:lnSpc>
              <a:spcBef>
                <a:spcPts val="2065"/>
              </a:spcBef>
              <a:spcAft>
                <a:spcPts val="800"/>
              </a:spcAft>
              <a:defRPr/>
            </a:pPr>
            <a:r>
              <a:rPr lang="en-US" sz="1200" b="1" kern="0" dirty="0">
                <a:solidFill>
                  <a:srgbClr val="242424"/>
                </a:solidFill>
                <a:latin typeface="Helvetica" panose="020B0604020202020204" pitchFamily="34" charset="0"/>
                <a:ea typeface="Times New Roman" panose="02020603050405020304" pitchFamily="18" charset="0"/>
                <a:cs typeface="Times New Roman" panose="02020603050405020304" pitchFamily="18" charset="0"/>
              </a:rPr>
              <a:t>Look-Ahead Mask is a matrix of the same size as Attention score matrix and has zero on the diagonal and below it, and –infinity above diagonal line. </a:t>
            </a:r>
          </a:p>
          <a:p>
            <a:pPr>
              <a:lnSpc>
                <a:spcPts val="1800"/>
              </a:lnSpc>
              <a:spcBef>
                <a:spcPts val="2065"/>
              </a:spcBef>
              <a:spcAft>
                <a:spcPts val="800"/>
              </a:spcAft>
              <a:defRPr/>
            </a:pPr>
            <a:r>
              <a:rPr lang="en-US" sz="1200" b="1" kern="0" dirty="0">
                <a:solidFill>
                  <a:srgbClr val="242424"/>
                </a:solidFill>
                <a:latin typeface="Helvetica" panose="020B0604020202020204" pitchFamily="34" charset="0"/>
                <a:ea typeface="Aptos" panose="020B0004020202020204" pitchFamily="34" charset="0"/>
                <a:cs typeface="Times New Roman" panose="02020603050405020304" pitchFamily="18" charset="0"/>
              </a:rPr>
              <a:t>The Masked Attention Scores matrix = sum of the original attention score matrix + the look-ahead mask.</a:t>
            </a:r>
            <a:endParaRPr lang="en-US" sz="1200" kern="100" dirty="0">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D378570-D49B-42BD-8ED6-CA8D9CAEED57}" type="slidenum">
              <a:rPr lang="en-US" altLang="en-US" smtClean="0"/>
              <a:pPr/>
              <a:t>48</a:t>
            </a:fld>
            <a:endParaRPr lang="en-US" altLang="en-US"/>
          </a:p>
        </p:txBody>
      </p:sp>
    </p:spTree>
    <p:extLst>
      <p:ext uri="{BB962C8B-B14F-4D97-AF65-F5344CB8AC3E}">
        <p14:creationId xmlns:p14="http://schemas.microsoft.com/office/powerpoint/2010/main" val="3589376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rot="21075469">
            <a:off x="373311" y="4888811"/>
            <a:ext cx="6349791" cy="384175"/>
          </a:xfrm>
        </p:spPr>
        <p:txBody>
          <a:bodyPr/>
          <a:lstStyle>
            <a:lvl1pPr algn="l">
              <a:defRPr sz="2400" b="1">
                <a:solidFill>
                  <a:srgbClr val="FFFFFF"/>
                </a:solidFill>
                <a:latin typeface="Arial"/>
                <a:cs typeface="Arial"/>
              </a:defRPr>
            </a:lvl1pPr>
          </a:lstStyle>
          <a:p>
            <a:r>
              <a:rPr lang="en-US"/>
              <a:t>Click to edit Master title style</a:t>
            </a:r>
            <a:endParaRPr lang="en-GB" dirty="0"/>
          </a:p>
        </p:txBody>
      </p:sp>
      <p:sp>
        <p:nvSpPr>
          <p:cNvPr id="3" name="Subtitle 2"/>
          <p:cNvSpPr>
            <a:spLocks noGrp="1"/>
          </p:cNvSpPr>
          <p:nvPr>
            <p:ph type="subTitle" idx="1"/>
          </p:nvPr>
        </p:nvSpPr>
        <p:spPr>
          <a:xfrm rot="21075469">
            <a:off x="449515" y="5273067"/>
            <a:ext cx="6348716" cy="419100"/>
          </a:xfrm>
        </p:spPr>
        <p:txBody>
          <a:bodyPr anchor="ctr"/>
          <a:lstStyle>
            <a:lvl1pPr marL="0" indent="0" algn="l">
              <a:buNone/>
              <a:defRPr sz="240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75600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rot="21075469">
            <a:off x="449515" y="5273067"/>
            <a:ext cx="6348716" cy="419100"/>
          </a:xfrm>
        </p:spPr>
        <p:txBody>
          <a:bodyPr anchor="ct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021757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lvl1pPr algn="l">
              <a:defRPr sz="1600" b="1" i="0">
                <a:solidFill>
                  <a:srgbClr val="D95900"/>
                </a:solidFill>
                <a:latin typeface="Arial"/>
                <a:cs typeface="Arial"/>
              </a:defRPr>
            </a:lvl1pPr>
          </a:lstStyle>
          <a:p>
            <a:r>
              <a:rPr lang="en-US"/>
              <a:t>Click to edit Master title style</a:t>
            </a:r>
            <a:endParaRPr lang="en-US" dirty="0"/>
          </a:p>
        </p:txBody>
      </p:sp>
      <p:sp>
        <p:nvSpPr>
          <p:cNvPr id="7" name="Text Placeholder 5"/>
          <p:cNvSpPr>
            <a:spLocks noGrp="1"/>
          </p:cNvSpPr>
          <p:nvPr>
            <p:ph type="body" sz="quarter" idx="10"/>
          </p:nvPr>
        </p:nvSpPr>
        <p:spPr>
          <a:xfrm>
            <a:off x="457200" y="1189037"/>
            <a:ext cx="8229600" cy="4079875"/>
          </a:xfrm>
        </p:spPr>
        <p:txBody>
          <a:bodyPr/>
          <a:lstStyle>
            <a:lvl1pPr>
              <a:buFontTx/>
              <a:buNone/>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3" name="Footer Placeholder 8">
            <a:extLst>
              <a:ext uri="{FF2B5EF4-FFF2-40B4-BE49-F238E27FC236}">
                <a16:creationId xmlns:a16="http://schemas.microsoft.com/office/drawing/2014/main" id="{A00F42EC-34F1-74F1-F41B-4E463598FFE8}"/>
              </a:ext>
            </a:extLst>
          </p:cNvPr>
          <p:cNvSpPr>
            <a:spLocks noGrp="1"/>
          </p:cNvSpPr>
          <p:nvPr>
            <p:ph type="ftr" sz="quarter" idx="11"/>
          </p:nvPr>
        </p:nvSpPr>
        <p:spPr>
          <a:xfrm>
            <a:off x="457200" y="6248400"/>
            <a:ext cx="5334000" cy="228600"/>
          </a:xfrm>
        </p:spPr>
        <p:txBody>
          <a:bodyPr/>
          <a:lstStyle>
            <a:lvl1pPr algn="l">
              <a:defRPr sz="1000">
                <a:solidFill>
                  <a:srgbClr val="D95900"/>
                </a:solidFill>
                <a:latin typeface="Arial" charset="0"/>
                <a:cs typeface="Arial" charset="0"/>
              </a:defRPr>
            </a:lvl1pPr>
          </a:lstStyle>
          <a:p>
            <a:pPr>
              <a:defRPr/>
            </a:pPr>
            <a:endParaRPr lang="en-US"/>
          </a:p>
        </p:txBody>
      </p:sp>
    </p:spTree>
    <p:extLst>
      <p:ext uri="{BB962C8B-B14F-4D97-AF65-F5344CB8AC3E}">
        <p14:creationId xmlns:p14="http://schemas.microsoft.com/office/powerpoint/2010/main" val="743810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lvl1pPr algn="l">
              <a:defRPr sz="1600" b="1" i="0">
                <a:solidFill>
                  <a:srgbClr val="D95900"/>
                </a:solidFill>
                <a:latin typeface="Arial"/>
                <a:cs typeface="Arial"/>
              </a:defRPr>
            </a:lvl1pPr>
          </a:lstStyle>
          <a:p>
            <a:r>
              <a:rPr lang="en-US"/>
              <a:t>Click to edit Master title style</a:t>
            </a:r>
            <a:endParaRPr lang="en-US" dirty="0"/>
          </a:p>
        </p:txBody>
      </p:sp>
      <p:sp>
        <p:nvSpPr>
          <p:cNvPr id="7" name="Text Placeholder 5"/>
          <p:cNvSpPr>
            <a:spLocks noGrp="1"/>
          </p:cNvSpPr>
          <p:nvPr>
            <p:ph type="body" sz="quarter" idx="10"/>
          </p:nvPr>
        </p:nvSpPr>
        <p:spPr>
          <a:xfrm>
            <a:off x="457200" y="1189037"/>
            <a:ext cx="8229600" cy="407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8">
            <a:extLst>
              <a:ext uri="{FF2B5EF4-FFF2-40B4-BE49-F238E27FC236}">
                <a16:creationId xmlns:a16="http://schemas.microsoft.com/office/drawing/2014/main" id="{94FCDD10-3DD9-02EC-8ED0-75331618236A}"/>
              </a:ext>
            </a:extLst>
          </p:cNvPr>
          <p:cNvSpPr>
            <a:spLocks noGrp="1"/>
          </p:cNvSpPr>
          <p:nvPr>
            <p:ph type="ftr" sz="quarter" idx="11"/>
          </p:nvPr>
        </p:nvSpPr>
        <p:spPr>
          <a:xfrm>
            <a:off x="457200" y="6248400"/>
            <a:ext cx="5334000" cy="228600"/>
          </a:xfrm>
        </p:spPr>
        <p:txBody>
          <a:bodyPr/>
          <a:lstStyle>
            <a:lvl1pPr algn="l">
              <a:defRPr sz="1000">
                <a:solidFill>
                  <a:srgbClr val="D95900"/>
                </a:solidFill>
                <a:latin typeface="Arial" charset="0"/>
                <a:cs typeface="Arial" charset="0"/>
              </a:defRPr>
            </a:lvl1pPr>
          </a:lstStyle>
          <a:p>
            <a:pPr>
              <a:defRPr/>
            </a:pPr>
            <a:endParaRPr lang="en-US"/>
          </a:p>
        </p:txBody>
      </p:sp>
    </p:spTree>
    <p:extLst>
      <p:ext uri="{BB962C8B-B14F-4D97-AF65-F5344CB8AC3E}">
        <p14:creationId xmlns:p14="http://schemas.microsoft.com/office/powerpoint/2010/main" val="323332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lvl1pPr algn="l">
              <a:defRPr sz="1600" b="1" i="0">
                <a:solidFill>
                  <a:srgbClr val="D95900"/>
                </a:solidFill>
                <a:latin typeface="Arial"/>
                <a:cs typeface="Arial"/>
              </a:defRPr>
            </a:lvl1pPr>
          </a:lstStyle>
          <a:p>
            <a:r>
              <a:rPr lang="en-US"/>
              <a:t>Click to edit Master title style</a:t>
            </a:r>
            <a:endParaRPr lang="en-US" dirty="0"/>
          </a:p>
        </p:txBody>
      </p:sp>
      <p:sp>
        <p:nvSpPr>
          <p:cNvPr id="7" name="Picture Placeholder 6"/>
          <p:cNvSpPr>
            <a:spLocks noGrp="1"/>
          </p:cNvSpPr>
          <p:nvPr>
            <p:ph type="pic" sz="quarter" idx="10"/>
          </p:nvPr>
        </p:nvSpPr>
        <p:spPr>
          <a:xfrm>
            <a:off x="5791200" y="1189038"/>
            <a:ext cx="3352800" cy="4079875"/>
          </a:xfrm>
        </p:spPr>
        <p:txBody>
          <a:bodyPr/>
          <a:lstStyle>
            <a:lvl1pPr>
              <a:buFontTx/>
              <a:buNone/>
              <a:defRPr/>
            </a:lvl1pPr>
          </a:lstStyle>
          <a:p>
            <a:pPr lvl="0"/>
            <a:r>
              <a:rPr lang="en-US" noProof="0"/>
              <a:t>Click icon to add picture</a:t>
            </a:r>
          </a:p>
        </p:txBody>
      </p:sp>
      <p:sp>
        <p:nvSpPr>
          <p:cNvPr id="10" name="Text Placeholder 8"/>
          <p:cNvSpPr>
            <a:spLocks noGrp="1"/>
          </p:cNvSpPr>
          <p:nvPr>
            <p:ph type="body" sz="quarter" idx="11"/>
          </p:nvPr>
        </p:nvSpPr>
        <p:spPr>
          <a:xfrm>
            <a:off x="457200" y="1189038"/>
            <a:ext cx="5029200" cy="4079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8">
            <a:extLst>
              <a:ext uri="{FF2B5EF4-FFF2-40B4-BE49-F238E27FC236}">
                <a16:creationId xmlns:a16="http://schemas.microsoft.com/office/drawing/2014/main" id="{72690810-84C0-E685-6F05-FC2539C2532C}"/>
              </a:ext>
            </a:extLst>
          </p:cNvPr>
          <p:cNvSpPr>
            <a:spLocks noGrp="1"/>
          </p:cNvSpPr>
          <p:nvPr>
            <p:ph type="ftr" sz="quarter" idx="12"/>
          </p:nvPr>
        </p:nvSpPr>
        <p:spPr>
          <a:xfrm>
            <a:off x="457200" y="6248400"/>
            <a:ext cx="5334000" cy="228600"/>
          </a:xfrm>
        </p:spPr>
        <p:txBody>
          <a:bodyPr/>
          <a:lstStyle>
            <a:lvl1pPr algn="l">
              <a:defRPr sz="1000">
                <a:solidFill>
                  <a:srgbClr val="D95900"/>
                </a:solidFill>
                <a:latin typeface="Arial" charset="0"/>
                <a:cs typeface="Arial" charset="0"/>
              </a:defRPr>
            </a:lvl1pPr>
          </a:lstStyle>
          <a:p>
            <a:pPr>
              <a:defRPr/>
            </a:pPr>
            <a:endParaRPr lang="en-US"/>
          </a:p>
        </p:txBody>
      </p:sp>
    </p:spTree>
    <p:extLst>
      <p:ext uri="{BB962C8B-B14F-4D97-AF65-F5344CB8AC3E}">
        <p14:creationId xmlns:p14="http://schemas.microsoft.com/office/powerpoint/2010/main" val="373993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lvl1pPr algn="l">
              <a:defRPr sz="1600" b="1" i="0">
                <a:solidFill>
                  <a:srgbClr val="D95900"/>
                </a:solidFill>
                <a:latin typeface="Arial"/>
                <a:cs typeface="Arial"/>
              </a:defRPr>
            </a:lvl1pPr>
          </a:lstStyle>
          <a:p>
            <a:r>
              <a:rPr lang="en-US"/>
              <a:t>Click to edit Master title style</a:t>
            </a:r>
            <a:endParaRPr lang="en-US" dirty="0"/>
          </a:p>
        </p:txBody>
      </p:sp>
      <p:sp>
        <p:nvSpPr>
          <p:cNvPr id="7" name="Picture Placeholder 6"/>
          <p:cNvSpPr>
            <a:spLocks noGrp="1"/>
          </p:cNvSpPr>
          <p:nvPr>
            <p:ph type="pic" sz="quarter" idx="10"/>
          </p:nvPr>
        </p:nvSpPr>
        <p:spPr>
          <a:xfrm>
            <a:off x="457200" y="1189038"/>
            <a:ext cx="8229600" cy="4079875"/>
          </a:xfrm>
        </p:spPr>
        <p:txBody>
          <a:bodyPr/>
          <a:lstStyle>
            <a:lvl1pPr>
              <a:buFontTx/>
              <a:buNone/>
              <a:defRPr/>
            </a:lvl1pPr>
          </a:lstStyle>
          <a:p>
            <a:pPr lvl="0"/>
            <a:r>
              <a:rPr lang="en-US" noProof="0"/>
              <a:t>Click icon to add picture</a:t>
            </a:r>
          </a:p>
        </p:txBody>
      </p:sp>
      <p:sp>
        <p:nvSpPr>
          <p:cNvPr id="3" name="Footer Placeholder 8">
            <a:extLst>
              <a:ext uri="{FF2B5EF4-FFF2-40B4-BE49-F238E27FC236}">
                <a16:creationId xmlns:a16="http://schemas.microsoft.com/office/drawing/2014/main" id="{729BC4A1-DD3D-5122-584E-792BD24C817B}"/>
              </a:ext>
            </a:extLst>
          </p:cNvPr>
          <p:cNvSpPr>
            <a:spLocks noGrp="1"/>
          </p:cNvSpPr>
          <p:nvPr>
            <p:ph type="ftr" sz="quarter" idx="11"/>
          </p:nvPr>
        </p:nvSpPr>
        <p:spPr>
          <a:xfrm>
            <a:off x="457200" y="6248400"/>
            <a:ext cx="5334000" cy="228600"/>
          </a:xfrm>
        </p:spPr>
        <p:txBody>
          <a:bodyPr/>
          <a:lstStyle>
            <a:lvl1pPr algn="l">
              <a:defRPr sz="1000">
                <a:solidFill>
                  <a:srgbClr val="D95900"/>
                </a:solidFill>
                <a:latin typeface="Arial" charset="0"/>
                <a:cs typeface="Arial" charset="0"/>
              </a:defRPr>
            </a:lvl1pPr>
          </a:lstStyle>
          <a:p>
            <a:pPr>
              <a:defRPr/>
            </a:pPr>
            <a:endParaRPr lang="en-US"/>
          </a:p>
        </p:txBody>
      </p:sp>
    </p:spTree>
    <p:extLst>
      <p:ext uri="{BB962C8B-B14F-4D97-AF65-F5344CB8AC3E}">
        <p14:creationId xmlns:p14="http://schemas.microsoft.com/office/powerpoint/2010/main" val="55202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8521-118D-3D43-811C-61630749DD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10F055-4206-354F-9F40-3C795C40A3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AD1C1-6B11-F545-92F2-CF243C542377}"/>
              </a:ext>
            </a:extLst>
          </p:cNvPr>
          <p:cNvSpPr>
            <a:spLocks noGrp="1"/>
          </p:cNvSpPr>
          <p:nvPr>
            <p:ph type="dt" sz="half" idx="10"/>
          </p:nvPr>
        </p:nvSpPr>
        <p:spPr/>
        <p:txBody>
          <a:bodyPr/>
          <a:lstStyle/>
          <a:p>
            <a:fld id="{9EB64AC8-B72D-3B46-BD27-87A9F10671B7}" type="datetimeFigureOut">
              <a:rPr lang="en-US" smtClean="0"/>
              <a:t>2/13/2024</a:t>
            </a:fld>
            <a:endParaRPr lang="en-US"/>
          </a:p>
        </p:txBody>
      </p:sp>
      <p:sp>
        <p:nvSpPr>
          <p:cNvPr id="5" name="Footer Placeholder 4">
            <a:extLst>
              <a:ext uri="{FF2B5EF4-FFF2-40B4-BE49-F238E27FC236}">
                <a16:creationId xmlns:a16="http://schemas.microsoft.com/office/drawing/2014/main" id="{F2DA4A89-7369-2241-969F-14F46419F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1A3D5-9304-214A-834A-B140B53AFED1}"/>
              </a:ext>
            </a:extLst>
          </p:cNvPr>
          <p:cNvSpPr>
            <a:spLocks noGrp="1"/>
          </p:cNvSpPr>
          <p:nvPr>
            <p:ph type="sldNum" sz="quarter" idx="12"/>
          </p:nvPr>
        </p:nvSpPr>
        <p:spPr/>
        <p:txBody>
          <a:bodyPr/>
          <a:lstStyle/>
          <a:p>
            <a:fld id="{451B5A8A-2AF4-F846-86B3-2BACBCA0D4CA}" type="slidenum">
              <a:rPr lang="en-US" smtClean="0"/>
              <a:t>‹#›</a:t>
            </a:fld>
            <a:endParaRPr lang="en-US"/>
          </a:p>
        </p:txBody>
      </p:sp>
    </p:spTree>
    <p:extLst>
      <p:ext uri="{BB962C8B-B14F-4D97-AF65-F5344CB8AC3E}">
        <p14:creationId xmlns:p14="http://schemas.microsoft.com/office/powerpoint/2010/main" val="2740711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8502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0631CC-7DA4-5842-B502-D4B67EA8CB58}"/>
              </a:ext>
            </a:extLst>
          </p:cNvPr>
          <p:cNvSpPr>
            <a:spLocks noGrp="1"/>
          </p:cNvSpPr>
          <p:nvPr>
            <p:ph type="dt" sz="half" idx="10"/>
          </p:nvPr>
        </p:nvSpPr>
        <p:spPr/>
        <p:txBody>
          <a:bodyPr/>
          <a:lstStyle/>
          <a:p>
            <a:fld id="{9EB64AC8-B72D-3B46-BD27-87A9F10671B7}" type="datetimeFigureOut">
              <a:rPr lang="en-US" smtClean="0"/>
              <a:t>2/13/2024</a:t>
            </a:fld>
            <a:endParaRPr lang="en-US"/>
          </a:p>
        </p:txBody>
      </p:sp>
      <p:sp>
        <p:nvSpPr>
          <p:cNvPr id="3" name="Footer Placeholder 2">
            <a:extLst>
              <a:ext uri="{FF2B5EF4-FFF2-40B4-BE49-F238E27FC236}">
                <a16:creationId xmlns:a16="http://schemas.microsoft.com/office/drawing/2014/main" id="{3BE061C1-283C-CB4E-9630-BC091BC9A6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005EB6-0E53-6144-8D51-137487A9CD75}"/>
              </a:ext>
            </a:extLst>
          </p:cNvPr>
          <p:cNvSpPr>
            <a:spLocks noGrp="1"/>
          </p:cNvSpPr>
          <p:nvPr>
            <p:ph type="sldNum" sz="quarter" idx="12"/>
          </p:nvPr>
        </p:nvSpPr>
        <p:spPr/>
        <p:txBody>
          <a:bodyPr/>
          <a:lstStyle/>
          <a:p>
            <a:fld id="{451B5A8A-2AF4-F846-86B3-2BACBCA0D4CA}" type="slidenum">
              <a:rPr lang="en-US" smtClean="0"/>
              <a:t>‹#›</a:t>
            </a:fld>
            <a:endParaRPr lang="en-US"/>
          </a:p>
        </p:txBody>
      </p:sp>
    </p:spTree>
    <p:extLst>
      <p:ext uri="{BB962C8B-B14F-4D97-AF65-F5344CB8AC3E}">
        <p14:creationId xmlns:p14="http://schemas.microsoft.com/office/powerpoint/2010/main" val="115335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91A9D11-9E01-E85B-309C-5C6FE0E25465}"/>
              </a:ext>
            </a:extLst>
          </p:cNvPr>
          <p:cNvSpPr>
            <a:spLocks noGrp="1"/>
          </p:cNvSpPr>
          <p:nvPr>
            <p:ph type="title"/>
          </p:nvPr>
        </p:nvSpPr>
        <p:spPr bwMode="auto">
          <a:xfrm>
            <a:off x="457200" y="250825"/>
            <a:ext cx="8229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4CEADB3-C023-E3CA-B034-7C7E7041BAED}"/>
              </a:ext>
            </a:extLst>
          </p:cNvPr>
          <p:cNvSpPr>
            <a:spLocks noGrp="1"/>
          </p:cNvSpPr>
          <p:nvPr>
            <p:ph type="body" idx="1"/>
          </p:nvPr>
        </p:nvSpPr>
        <p:spPr bwMode="auto">
          <a:xfrm>
            <a:off x="457200" y="1187450"/>
            <a:ext cx="8229600"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22E11CA-F6F1-FF6E-D3AD-3F403A71E2A2}"/>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12" charset="0"/>
                <a:ea typeface="ＭＳ Ｐゴシック" pitchFamily="-112" charset="-128"/>
                <a:cs typeface="+mn-cs"/>
              </a:defRPr>
            </a:lvl1pPr>
          </a:lstStyle>
          <a:p>
            <a:pPr>
              <a:defRPr/>
            </a:pPr>
            <a:endParaRPr lang="en-US"/>
          </a:p>
        </p:txBody>
      </p:sp>
      <p:sp>
        <p:nvSpPr>
          <p:cNvPr id="5" name="Footer Placeholder 4">
            <a:extLst>
              <a:ext uri="{FF2B5EF4-FFF2-40B4-BE49-F238E27FC236}">
                <a16:creationId xmlns:a16="http://schemas.microsoft.com/office/drawing/2014/main" id="{507C42B5-9BF5-B686-E3CD-A20BF7677B54}"/>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12" charset="0"/>
                <a:ea typeface="ＭＳ Ｐゴシック" pitchFamily="-112" charset="-128"/>
                <a:cs typeface="+mn-cs"/>
              </a:defRPr>
            </a:lvl1pPr>
          </a:lstStyle>
          <a:p>
            <a:pPr>
              <a:defRPr/>
            </a:pPr>
            <a:endParaRPr lang="en-US"/>
          </a:p>
        </p:txBody>
      </p:sp>
      <p:sp>
        <p:nvSpPr>
          <p:cNvPr id="6" name="Slide Number Placeholder 5">
            <a:extLst>
              <a:ext uri="{FF2B5EF4-FFF2-40B4-BE49-F238E27FC236}">
                <a16:creationId xmlns:a16="http://schemas.microsoft.com/office/drawing/2014/main" id="{4137B3B6-40C1-BB11-F60C-C82AA88F7FF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70685B09-29EE-49FF-9E8D-554468EEE84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Lst>
  <p:hf sldNum="0" hdr="0" dt="0"/>
  <p:txStyles>
    <p:titleStyle>
      <a:lvl1pPr algn="l" defTabSz="457200" rtl="0" eaLnBrk="1" fontAlgn="base" hangingPunct="1">
        <a:spcBef>
          <a:spcPct val="0"/>
        </a:spcBef>
        <a:spcAft>
          <a:spcPct val="0"/>
        </a:spcAft>
        <a:defRPr sz="4400" b="1" kern="1200">
          <a:solidFill>
            <a:srgbClr val="D95900"/>
          </a:solidFill>
          <a:latin typeface="Arial"/>
          <a:ea typeface="MS PGothic" panose="020B0600070205080204" pitchFamily="34" charset="-128"/>
          <a:cs typeface="Arial"/>
        </a:defRPr>
      </a:lvl1pPr>
      <a:lvl2pPr algn="l" defTabSz="457200" rtl="0" eaLnBrk="1" fontAlgn="base" hangingPunct="1">
        <a:spcBef>
          <a:spcPct val="0"/>
        </a:spcBef>
        <a:spcAft>
          <a:spcPct val="0"/>
        </a:spcAft>
        <a:defRPr sz="4400" b="1">
          <a:solidFill>
            <a:srgbClr val="D95900"/>
          </a:solidFill>
          <a:latin typeface="Arial" pitchFamily="-112" charset="0"/>
          <a:ea typeface="MS PGothic" panose="020B0600070205080204" pitchFamily="34" charset="-128"/>
          <a:cs typeface="Arial" charset="0"/>
        </a:defRPr>
      </a:lvl2pPr>
      <a:lvl3pPr algn="l" defTabSz="457200" rtl="0" eaLnBrk="1" fontAlgn="base" hangingPunct="1">
        <a:spcBef>
          <a:spcPct val="0"/>
        </a:spcBef>
        <a:spcAft>
          <a:spcPct val="0"/>
        </a:spcAft>
        <a:defRPr sz="4400" b="1">
          <a:solidFill>
            <a:srgbClr val="D95900"/>
          </a:solidFill>
          <a:latin typeface="Arial" pitchFamily="-112" charset="0"/>
          <a:ea typeface="MS PGothic" panose="020B0600070205080204" pitchFamily="34" charset="-128"/>
          <a:cs typeface="Arial" charset="0"/>
        </a:defRPr>
      </a:lvl3pPr>
      <a:lvl4pPr algn="l" defTabSz="457200" rtl="0" eaLnBrk="1" fontAlgn="base" hangingPunct="1">
        <a:spcBef>
          <a:spcPct val="0"/>
        </a:spcBef>
        <a:spcAft>
          <a:spcPct val="0"/>
        </a:spcAft>
        <a:defRPr sz="4400" b="1">
          <a:solidFill>
            <a:srgbClr val="D95900"/>
          </a:solidFill>
          <a:latin typeface="Arial" pitchFamily="-112" charset="0"/>
          <a:ea typeface="MS PGothic" panose="020B0600070205080204" pitchFamily="34" charset="-128"/>
          <a:cs typeface="Arial" charset="0"/>
        </a:defRPr>
      </a:lvl4pPr>
      <a:lvl5pPr algn="l" defTabSz="457200" rtl="0" eaLnBrk="1" fontAlgn="base" hangingPunct="1">
        <a:spcBef>
          <a:spcPct val="0"/>
        </a:spcBef>
        <a:spcAft>
          <a:spcPct val="0"/>
        </a:spcAft>
        <a:defRPr sz="4400" b="1">
          <a:solidFill>
            <a:srgbClr val="D95900"/>
          </a:solidFill>
          <a:latin typeface="Arial" pitchFamily="-112" charset="0"/>
          <a:ea typeface="MS PGothic" panose="020B0600070205080204" pitchFamily="34" charset="-128"/>
          <a:cs typeface="Arial" charset="0"/>
        </a:defRPr>
      </a:lvl5pPr>
      <a:lvl6pPr marL="457200" algn="ctr" defTabSz="457200" rtl="0" eaLnBrk="1" fontAlgn="base" hangingPunct="1">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6pPr>
      <a:lvl7pPr marL="914400" algn="ctr" defTabSz="457200" rtl="0" eaLnBrk="1" fontAlgn="base" hangingPunct="1">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7pPr>
      <a:lvl8pPr marL="1371600" algn="ctr" defTabSz="457200" rtl="0" eaLnBrk="1" fontAlgn="base" hangingPunct="1">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8pPr>
      <a:lvl9pPr marL="1828800" algn="ctr" defTabSz="457200" rtl="0" eaLnBrk="1" fontAlgn="base" hangingPunct="1">
        <a:spcBef>
          <a:spcPct val="0"/>
        </a:spcBef>
        <a:spcAft>
          <a:spcPct val="0"/>
        </a:spcAft>
        <a:defRPr sz="4400">
          <a:solidFill>
            <a:schemeClr val="tx1"/>
          </a:solidFill>
          <a:latin typeface="Calibri" pitchFamily="26" charset="0"/>
          <a:ea typeface="ＭＳ Ｐゴシック" pitchFamily="26" charset="-128"/>
          <a:cs typeface="ＭＳ Ｐゴシック" pitchFamily="26" charset="-128"/>
        </a:defRPr>
      </a:lvl9pPr>
    </p:titleStyle>
    <p:bodyStyle>
      <a:lvl1pPr marL="342900" indent="-342900" algn="l" defTabSz="457200" rtl="0" eaLnBrk="1" fontAlgn="base" hangingPunct="1">
        <a:spcBef>
          <a:spcPct val="20000"/>
        </a:spcBef>
        <a:spcAft>
          <a:spcPct val="0"/>
        </a:spcAft>
        <a:buClr>
          <a:srgbClr val="D95900"/>
        </a:buClr>
        <a:buFont typeface="Arial" panose="020B0604020202020204" pitchFamily="34" charset="0"/>
        <a:buChar char="•"/>
        <a:defRPr sz="1400" kern="1200">
          <a:solidFill>
            <a:schemeClr val="tx1"/>
          </a:solidFill>
          <a:latin typeface="Arial"/>
          <a:ea typeface="MS PGothic" panose="020B0600070205080204" pitchFamily="34" charset="-128"/>
          <a:cs typeface="Arial"/>
        </a:defRPr>
      </a:lvl1pPr>
      <a:lvl2pPr marL="742950" indent="-285750" algn="l" defTabSz="457200" rtl="0" eaLnBrk="1" fontAlgn="base" hangingPunct="1">
        <a:spcBef>
          <a:spcPct val="20000"/>
        </a:spcBef>
        <a:spcAft>
          <a:spcPct val="0"/>
        </a:spcAft>
        <a:buFont typeface="Arial" panose="020B0604020202020204" pitchFamily="34" charset="0"/>
        <a:buChar char="•"/>
        <a:defRPr sz="1400" kern="1200">
          <a:solidFill>
            <a:schemeClr val="tx1"/>
          </a:solidFill>
          <a:latin typeface="Arial"/>
          <a:ea typeface="MS PGothic" panose="020B0600070205080204" pitchFamily="34" charset="-128"/>
          <a:cs typeface="Arial"/>
        </a:defRPr>
      </a:lvl2pPr>
      <a:lvl3pPr marL="1143000" indent="-228600" algn="l" defTabSz="457200" rtl="0" eaLnBrk="1" fontAlgn="base" hangingPunct="1">
        <a:spcBef>
          <a:spcPct val="20000"/>
        </a:spcBef>
        <a:spcAft>
          <a:spcPct val="0"/>
        </a:spcAft>
        <a:buFont typeface="Arial" panose="020B0604020202020204" pitchFamily="34" charset="0"/>
        <a:buChar char="•"/>
        <a:defRPr sz="1400" kern="1200">
          <a:solidFill>
            <a:schemeClr val="tx1"/>
          </a:solidFill>
          <a:latin typeface="Arial"/>
          <a:ea typeface="MS PGothic" panose="020B0600070205080204" pitchFamily="34" charset="-128"/>
          <a:cs typeface="Arial"/>
        </a:defRPr>
      </a:lvl3pPr>
      <a:lvl4pPr marL="1600200" indent="-228600" algn="l" defTabSz="457200" rtl="0" eaLnBrk="1" fontAlgn="base" hangingPunct="1">
        <a:spcBef>
          <a:spcPct val="20000"/>
        </a:spcBef>
        <a:spcAft>
          <a:spcPct val="0"/>
        </a:spcAft>
        <a:buFont typeface="Arial" panose="020B0604020202020204" pitchFamily="34" charset="0"/>
        <a:buChar char="•"/>
        <a:defRPr sz="1400" kern="1200">
          <a:solidFill>
            <a:schemeClr val="tx1"/>
          </a:solidFill>
          <a:latin typeface="Arial"/>
          <a:ea typeface="MS PGothic" panose="020B0600070205080204" pitchFamily="34" charset="-128"/>
          <a:cs typeface="Arial"/>
        </a:defRPr>
      </a:lvl4pPr>
      <a:lvl5pPr marL="2057400" indent="-228600" algn="l" defTabSz="457200" rtl="0" eaLnBrk="1" fontAlgn="base" hangingPunct="1">
        <a:spcBef>
          <a:spcPct val="20000"/>
        </a:spcBef>
        <a:spcAft>
          <a:spcPct val="0"/>
        </a:spcAft>
        <a:buFont typeface="Arial" panose="020B0604020202020204" pitchFamily="34" charset="0"/>
        <a:buChar char="•"/>
        <a:defRPr sz="1400" kern="1200">
          <a:solidFill>
            <a:schemeClr val="tx1"/>
          </a:solidFill>
          <a:latin typeface="Arial"/>
          <a:ea typeface="MS PGothic"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18" Type="http://schemas.openxmlformats.org/officeDocument/2006/relationships/image" Target="../media/image240.png"/><Relationship Id="rId3" Type="http://schemas.openxmlformats.org/officeDocument/2006/relationships/image" Target="../media/image225.png"/><Relationship Id="rId21" Type="http://schemas.openxmlformats.org/officeDocument/2006/relationships/image" Target="../media/image243.png"/><Relationship Id="rId7" Type="http://schemas.openxmlformats.org/officeDocument/2006/relationships/image" Target="../media/image229.png"/><Relationship Id="rId12" Type="http://schemas.openxmlformats.org/officeDocument/2006/relationships/image" Target="../media/image234.png"/><Relationship Id="rId17" Type="http://schemas.openxmlformats.org/officeDocument/2006/relationships/image" Target="../media/image239.png"/><Relationship Id="rId25" Type="http://schemas.openxmlformats.org/officeDocument/2006/relationships/image" Target="../media/image247.png"/><Relationship Id="rId2" Type="http://schemas.openxmlformats.org/officeDocument/2006/relationships/image" Target="../media/image224.png"/><Relationship Id="rId16" Type="http://schemas.openxmlformats.org/officeDocument/2006/relationships/image" Target="../media/image238.png"/><Relationship Id="rId20"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33.png"/><Relationship Id="rId24" Type="http://schemas.openxmlformats.org/officeDocument/2006/relationships/image" Target="../media/image246.png"/><Relationship Id="rId5" Type="http://schemas.openxmlformats.org/officeDocument/2006/relationships/image" Target="../media/image227.png"/><Relationship Id="rId15" Type="http://schemas.openxmlformats.org/officeDocument/2006/relationships/image" Target="../media/image237.png"/><Relationship Id="rId23" Type="http://schemas.openxmlformats.org/officeDocument/2006/relationships/image" Target="../media/image245.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6.png"/><Relationship Id="rId22" Type="http://schemas.openxmlformats.org/officeDocument/2006/relationships/image" Target="../media/image244.png"/></Relationships>
</file>

<file path=ppt/slides/_rels/slide29.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18" Type="http://schemas.openxmlformats.org/officeDocument/2006/relationships/image" Target="../media/image240.png"/><Relationship Id="rId26" Type="http://schemas.openxmlformats.org/officeDocument/2006/relationships/image" Target="../media/image247.png"/><Relationship Id="rId3" Type="http://schemas.openxmlformats.org/officeDocument/2006/relationships/image" Target="../media/image225.png"/><Relationship Id="rId21" Type="http://schemas.openxmlformats.org/officeDocument/2006/relationships/image" Target="../media/image243.png"/><Relationship Id="rId7" Type="http://schemas.openxmlformats.org/officeDocument/2006/relationships/image" Target="../media/image229.png"/><Relationship Id="rId12" Type="http://schemas.openxmlformats.org/officeDocument/2006/relationships/image" Target="../media/image234.png"/><Relationship Id="rId17" Type="http://schemas.openxmlformats.org/officeDocument/2006/relationships/image" Target="../media/image239.png"/><Relationship Id="rId25" Type="http://schemas.openxmlformats.org/officeDocument/2006/relationships/image" Target="../media/image246.png"/><Relationship Id="rId2" Type="http://schemas.openxmlformats.org/officeDocument/2006/relationships/image" Target="../media/image224.png"/><Relationship Id="rId16" Type="http://schemas.openxmlformats.org/officeDocument/2006/relationships/image" Target="../media/image238.png"/><Relationship Id="rId20"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33.png"/><Relationship Id="rId24" Type="http://schemas.openxmlformats.org/officeDocument/2006/relationships/image" Target="../media/image249.png"/><Relationship Id="rId5" Type="http://schemas.openxmlformats.org/officeDocument/2006/relationships/image" Target="../media/image227.png"/><Relationship Id="rId15" Type="http://schemas.openxmlformats.org/officeDocument/2006/relationships/image" Target="../media/image237.png"/><Relationship Id="rId23" Type="http://schemas.openxmlformats.org/officeDocument/2006/relationships/image" Target="../media/image248.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6.png"/><Relationship Id="rId22" Type="http://schemas.openxmlformats.org/officeDocument/2006/relationships/image" Target="../media/image244.png"/></Relationships>
</file>

<file path=ppt/slides/_rels/slide3.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18" Type="http://schemas.openxmlformats.org/officeDocument/2006/relationships/image" Target="../media/image240.png"/><Relationship Id="rId26" Type="http://schemas.openxmlformats.org/officeDocument/2006/relationships/image" Target="../media/image252.png"/><Relationship Id="rId3" Type="http://schemas.openxmlformats.org/officeDocument/2006/relationships/image" Target="../media/image225.png"/><Relationship Id="rId21" Type="http://schemas.openxmlformats.org/officeDocument/2006/relationships/image" Target="../media/image243.png"/><Relationship Id="rId7" Type="http://schemas.openxmlformats.org/officeDocument/2006/relationships/image" Target="../media/image229.png"/><Relationship Id="rId12" Type="http://schemas.openxmlformats.org/officeDocument/2006/relationships/image" Target="../media/image234.png"/><Relationship Id="rId17" Type="http://schemas.openxmlformats.org/officeDocument/2006/relationships/image" Target="../media/image239.png"/><Relationship Id="rId25" Type="http://schemas.openxmlformats.org/officeDocument/2006/relationships/image" Target="../media/image251.png"/><Relationship Id="rId2" Type="http://schemas.openxmlformats.org/officeDocument/2006/relationships/image" Target="../media/image224.png"/><Relationship Id="rId16" Type="http://schemas.openxmlformats.org/officeDocument/2006/relationships/image" Target="../media/image238.png"/><Relationship Id="rId20"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33.png"/><Relationship Id="rId24" Type="http://schemas.openxmlformats.org/officeDocument/2006/relationships/image" Target="../media/image250.png"/><Relationship Id="rId5" Type="http://schemas.openxmlformats.org/officeDocument/2006/relationships/image" Target="../media/image227.png"/><Relationship Id="rId15" Type="http://schemas.openxmlformats.org/officeDocument/2006/relationships/image" Target="../media/image237.png"/><Relationship Id="rId23" Type="http://schemas.openxmlformats.org/officeDocument/2006/relationships/image" Target="../media/image248.png"/><Relationship Id="rId28" Type="http://schemas.openxmlformats.org/officeDocument/2006/relationships/image" Target="../media/image254.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6.png"/><Relationship Id="rId22" Type="http://schemas.openxmlformats.org/officeDocument/2006/relationships/image" Target="../media/image244.png"/><Relationship Id="rId27" Type="http://schemas.openxmlformats.org/officeDocument/2006/relationships/image" Target="../media/image253.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6.png"/><Relationship Id="rId7" Type="http://schemas.openxmlformats.org/officeDocument/2006/relationships/image" Target="../media/image30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7.png"/><Relationship Id="rId9" Type="http://schemas.openxmlformats.org/officeDocument/2006/relationships/image" Target="../media/image309.pn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huggingface.co/docs/transformers/index" TargetMode="External"/><Relationship Id="rId2" Type="http://schemas.openxmlformats.org/officeDocument/2006/relationships/hyperlink" Target="https://github.com/google-research/bert" TargetMode="External"/><Relationship Id="rId1" Type="http://schemas.openxmlformats.org/officeDocument/2006/relationships/slideLayout" Target="../slideLayouts/slideLayout7.xml"/><Relationship Id="rId6" Type="http://schemas.openxmlformats.org/officeDocument/2006/relationships/hyperlink" Target="https://platform.openai.com/examples" TargetMode="External"/><Relationship Id="rId5" Type="http://schemas.openxmlformats.org/officeDocument/2006/relationships/hyperlink" Target="https://openai.com/api/" TargetMode="External"/><Relationship Id="rId4" Type="http://schemas.openxmlformats.org/officeDocument/2006/relationships/hyperlink" Target="https://huggingface.co/model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huggingface.co/models" TargetMode="Externa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eta.openai.com/examples/"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Attention_(machine_learning)"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A8D8B1ED-F72A-CBEB-966C-B45D9E3E6A15}"/>
              </a:ext>
            </a:extLst>
          </p:cNvPr>
          <p:cNvSpPr>
            <a:spLocks noGrp="1"/>
          </p:cNvSpPr>
          <p:nvPr>
            <p:ph type="ctrTitle"/>
          </p:nvPr>
        </p:nvSpPr>
        <p:spPr>
          <a:xfrm rot="21075469">
            <a:off x="373063" y="4889500"/>
            <a:ext cx="6350000" cy="384175"/>
          </a:xfrm>
        </p:spPr>
        <p:txBody>
          <a:bodyPr/>
          <a:lstStyle/>
          <a:p>
            <a:r>
              <a:rPr lang="en-US" altLang="en-US" sz="2000" dirty="0">
                <a:latin typeface="Arial" panose="020B0604020202020204" pitchFamily="34" charset="0"/>
              </a:rPr>
              <a:t>TRANSFORMER NETWORKS</a:t>
            </a:r>
          </a:p>
        </p:txBody>
      </p:sp>
      <p:sp>
        <p:nvSpPr>
          <p:cNvPr id="8194" name="Subtitle 2">
            <a:extLst>
              <a:ext uri="{FF2B5EF4-FFF2-40B4-BE49-F238E27FC236}">
                <a16:creationId xmlns:a16="http://schemas.microsoft.com/office/drawing/2014/main" id="{E2B1D8E5-66B5-FB94-BAAE-287B530A8CB3}"/>
              </a:ext>
            </a:extLst>
          </p:cNvPr>
          <p:cNvSpPr>
            <a:spLocks noGrp="1"/>
          </p:cNvSpPr>
          <p:nvPr>
            <p:ph type="subTitle" idx="1"/>
          </p:nvPr>
        </p:nvSpPr>
        <p:spPr>
          <a:xfrm rot="21075469">
            <a:off x="449263" y="5273675"/>
            <a:ext cx="6348412" cy="419100"/>
          </a:xfrm>
        </p:spPr>
        <p:txBody>
          <a:bodyPr/>
          <a:lstStyle/>
          <a:p>
            <a:pPr eaLnBrk="1" hangingPunct="1"/>
            <a:r>
              <a:rPr lang="en-US" altLang="en-US" sz="2000" dirty="0">
                <a:latin typeface="Arial" panose="020B0604020202020204" pitchFamily="34" charset="0"/>
              </a:rPr>
              <a:t>Prof John Weirstrass MUTEBA MWAMBA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AE051717-58A9-2B48-2420-1589C922FE6D}"/>
              </a:ext>
            </a:extLst>
          </p:cNvPr>
          <p:cNvSpPr>
            <a:spLocks noGrp="1"/>
          </p:cNvSpPr>
          <p:nvPr>
            <p:ph type="title"/>
          </p:nvPr>
        </p:nvSpPr>
        <p:spPr/>
        <p:txBody>
          <a:bodyPr/>
          <a:lstStyle/>
          <a:p>
            <a:r>
              <a:rPr lang="en-US" sz="4000" b="1" kern="1800" spc="-20" dirty="0">
                <a:solidFill>
                  <a:srgbClr val="FF0000"/>
                </a:solidFill>
                <a:effectLst/>
                <a:latin typeface="Helvetica" panose="020B0604020202020204" pitchFamily="34" charset="0"/>
                <a:ea typeface="Times New Roman" panose="02020603050405020304" pitchFamily="18" charset="0"/>
                <a:cs typeface="Times New Roman" panose="02020603050405020304" pitchFamily="18" charset="0"/>
              </a:rPr>
              <a:t>1 - Tokenization</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US" altLang="en-US" dirty="0">
              <a:latin typeface="Arial" panose="020B0604020202020204" pitchFamily="34" charset="0"/>
            </a:endParaRPr>
          </a:p>
        </p:txBody>
      </p:sp>
      <p:sp>
        <p:nvSpPr>
          <p:cNvPr id="11266" name="Text Placeholder 2">
            <a:extLst>
              <a:ext uri="{FF2B5EF4-FFF2-40B4-BE49-F238E27FC236}">
                <a16:creationId xmlns:a16="http://schemas.microsoft.com/office/drawing/2014/main" id="{5852DD8D-1FC9-FF4D-1EC0-3A1DB11863DB}"/>
              </a:ext>
            </a:extLst>
          </p:cNvPr>
          <p:cNvSpPr>
            <a:spLocks noGrp="1"/>
          </p:cNvSpPr>
          <p:nvPr>
            <p:ph type="body" sz="quarter" idx="10"/>
          </p:nvPr>
        </p:nvSpPr>
        <p:spPr>
          <a:xfrm>
            <a:off x="323528" y="762000"/>
            <a:ext cx="8640960" cy="5403304"/>
          </a:xfrm>
        </p:spPr>
        <p:txBody>
          <a:bodyPr/>
          <a:lstStyle/>
          <a:p>
            <a:pPr>
              <a:lnSpc>
                <a:spcPts val="2400"/>
              </a:lnSpc>
              <a:spcBef>
                <a:spcPts val="1130"/>
              </a:spcBef>
              <a:spcAft>
                <a:spcPts val="800"/>
              </a:spcAft>
              <a:buFont typeface="Wingdings" panose="05000000000000000000" pitchFamily="2" charset="2"/>
              <a:buChar char="q"/>
            </a:pPr>
            <a:r>
              <a:rPr lang="en-US" sz="24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Tokenization is the most basic step. It consists of a large dataset of tokens, including all the words, punctuation signs, etc. </a:t>
            </a:r>
          </a:p>
          <a:p>
            <a:pPr>
              <a:lnSpc>
                <a:spcPts val="2400"/>
              </a:lnSpc>
              <a:spcBef>
                <a:spcPts val="1130"/>
              </a:spcBef>
              <a:spcAft>
                <a:spcPts val="800"/>
              </a:spcAft>
              <a:buFont typeface="Wingdings" panose="05000000000000000000" pitchFamily="2" charset="2"/>
              <a:buChar char="q"/>
            </a:pPr>
            <a:r>
              <a:rPr lang="en-US" sz="24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tokenization step takes every word, prefix, suffix, and punctuation signs, and sends them to a known token from the library.</a:t>
            </a:r>
          </a:p>
          <a:p>
            <a:pPr>
              <a:lnSpc>
                <a:spcPts val="2400"/>
              </a:lnSpc>
              <a:spcBef>
                <a:spcPts val="1130"/>
              </a:spcBef>
              <a:spcAft>
                <a:spcPts val="800"/>
              </a:spcAft>
              <a:buFont typeface="Wingdings" panose="05000000000000000000" pitchFamily="2" charset="2"/>
              <a:buChar char="q"/>
            </a:pPr>
            <a:r>
              <a:rPr lang="en-US" sz="2400" spc="-5" dirty="0">
                <a:solidFill>
                  <a:srgbClr val="FF0000"/>
                </a:solidFill>
                <a:latin typeface="Georgia" panose="02040502050405020303" pitchFamily="18" charset="0"/>
                <a:ea typeface="Calibri" panose="020F0502020204030204" pitchFamily="34" charset="0"/>
                <a:cs typeface="Times New Roman" panose="02020603050405020304" pitchFamily="18" charset="0"/>
              </a:rPr>
              <a:t>Example</a:t>
            </a:r>
            <a:r>
              <a:rPr lang="en-US" sz="2400" spc="-5" dirty="0">
                <a:solidFill>
                  <a:srgbClr val="242424"/>
                </a:solidFill>
                <a:latin typeface="Georgia" panose="02040502050405020303" pitchFamily="18"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altLang="en-US" b="1" dirty="0">
              <a:latin typeface="Arial" panose="020B0604020202020204" pitchFamily="34" charset="0"/>
            </a:endParaRPr>
          </a:p>
        </p:txBody>
      </p:sp>
      <p:sp>
        <p:nvSpPr>
          <p:cNvPr id="11267" name="Footer Placeholder 3">
            <a:extLst>
              <a:ext uri="{FF2B5EF4-FFF2-40B4-BE49-F238E27FC236}">
                <a16:creationId xmlns:a16="http://schemas.microsoft.com/office/drawing/2014/main" id="{75ACC136-5D1E-E4CC-5CF4-0D81D712D03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000">
              <a:solidFill>
                <a:srgbClr val="D95900"/>
              </a:solidFill>
              <a:cs typeface="Arial" panose="020B0604020202020204" pitchFamily="34" charset="0"/>
            </a:endParaRPr>
          </a:p>
        </p:txBody>
      </p:sp>
      <p:pic>
        <p:nvPicPr>
          <p:cNvPr id="2" name="Picture 1" descr="A blue rectangle with white text&#10;&#10;Description automatically generated">
            <a:extLst>
              <a:ext uri="{FF2B5EF4-FFF2-40B4-BE49-F238E27FC236}">
                <a16:creationId xmlns:a16="http://schemas.microsoft.com/office/drawing/2014/main" id="{80B3CF97-273B-0B92-3EF0-805D48F540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645024"/>
            <a:ext cx="7715200" cy="1584176"/>
          </a:xfrm>
          <a:prstGeom prst="rect">
            <a:avLst/>
          </a:prstGeom>
          <a:noFill/>
          <a:ln>
            <a:noFill/>
          </a:ln>
        </p:spPr>
      </p:pic>
    </p:spTree>
    <p:extLst>
      <p:ext uri="{BB962C8B-B14F-4D97-AF65-F5344CB8AC3E}">
        <p14:creationId xmlns:p14="http://schemas.microsoft.com/office/powerpoint/2010/main" val="24029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a:xfrm>
            <a:off x="756138" y="174032"/>
            <a:ext cx="7631723" cy="1111843"/>
          </a:xfrm>
        </p:spPr>
        <p:txBody>
          <a:bodyPr anchor="ctr">
            <a:normAutofit/>
          </a:bodyPr>
          <a:lstStyle/>
          <a:p>
            <a:pPr algn="ctr">
              <a:lnSpc>
                <a:spcPct val="90000"/>
              </a:lnSpc>
            </a:pPr>
            <a:r>
              <a:rPr lang="en-US" sz="3500" dirty="0"/>
              <a:t>2 - Embeddings</a:t>
            </a:r>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756138" y="1196752"/>
            <a:ext cx="7631722" cy="1031059"/>
          </a:xfrm>
        </p:spPr>
        <p:txBody>
          <a:bodyPr anchor="ctr">
            <a:normAutofit fontScale="55000" lnSpcReduction="20000"/>
          </a:bodyPr>
          <a:lstStyle/>
          <a:p>
            <a:pPr algn="ctr">
              <a:buFont typeface="Wingdings" panose="05000000000000000000" pitchFamily="2" charset="2"/>
              <a:buChar char="q"/>
            </a:pPr>
            <a:r>
              <a:rPr lang="en-US" sz="3400" spc="-5" dirty="0">
                <a:effectLst/>
                <a:latin typeface="+mj-lt"/>
                <a:ea typeface="Times New Roman" panose="02020603050405020304" pitchFamily="18" charset="0"/>
                <a:cs typeface="Times New Roman" panose="02020603050405020304" pitchFamily="18" charset="0"/>
              </a:rPr>
              <a:t>Once the input has been tokenized, it’s time to turn words into numbers. For this, we use an embedding.</a:t>
            </a:r>
          </a:p>
          <a:p>
            <a:pPr algn="ctr">
              <a:buFont typeface="Wingdings" panose="05000000000000000000" pitchFamily="2" charset="2"/>
              <a:buChar char="q"/>
            </a:pPr>
            <a:r>
              <a:rPr lang="en-US" sz="3400" dirty="0">
                <a:latin typeface="+mj-lt"/>
              </a:rPr>
              <a:t>It creates vector representation of each sequence vocabulary/word</a:t>
            </a:r>
          </a:p>
          <a:p>
            <a:pPr marL="0" indent="0" algn="ctr">
              <a:buNone/>
            </a:pPr>
            <a:endParaRPr lang="en-US" sz="1700" dirty="0"/>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8D12BDC-3E68-41F0-4F20-B2CB9CE10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6365" y="2550764"/>
            <a:ext cx="7886696" cy="3608163"/>
          </a:xfrm>
          <a:prstGeom prst="rect">
            <a:avLst/>
          </a:prstGeom>
          <a:noFill/>
        </p:spPr>
      </p:pic>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a:xfrm>
            <a:off x="628650" y="6356350"/>
            <a:ext cx="2057400" cy="365125"/>
          </a:xfrm>
        </p:spPr>
        <p:txBody>
          <a:bodyPr>
            <a:normAutofit/>
          </a:bodyPr>
          <a:lstStyle/>
          <a:p>
            <a:pPr>
              <a:spcAft>
                <a:spcPts val="600"/>
              </a:spcAft>
            </a:pPr>
            <a:fld id="{251F351B-3C41-6C46-A5F1-3CA0D762442A}" type="datetime1">
              <a:rPr lang="en-CA" smtClean="0"/>
              <a:pPr>
                <a:spcAft>
                  <a:spcPts val="600"/>
                </a:spcAft>
              </a:pPr>
              <a:t>2024-02-13</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Slides created for CS886 at UWaterloo</a:t>
            </a:r>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a:xfrm>
            <a:off x="6457950" y="6356350"/>
            <a:ext cx="2057400" cy="365125"/>
          </a:xfrm>
        </p:spPr>
        <p:txBody>
          <a:bodyPr>
            <a:normAutofit/>
          </a:bodyPr>
          <a:lstStyle/>
          <a:p>
            <a:pPr>
              <a:spcAft>
                <a:spcPts val="600"/>
              </a:spcAft>
            </a:pPr>
            <a:fld id="{D4F24A5E-B0D2-394D-9970-9AE06BCB59C1}" type="slidenum">
              <a:rPr lang="en-US" smtClean="0"/>
              <a:pPr>
                <a:spcAft>
                  <a:spcPts val="600"/>
                </a:spcAft>
              </a:pPr>
              <a:t>11</a:t>
            </a:fld>
            <a:endParaRPr lang="en-US"/>
          </a:p>
        </p:txBody>
      </p:sp>
    </p:spTree>
    <p:extLst>
      <p:ext uri="{BB962C8B-B14F-4D97-AF65-F5344CB8AC3E}">
        <p14:creationId xmlns:p14="http://schemas.microsoft.com/office/powerpoint/2010/main" val="275673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37947-5198-265A-0F0D-D7027C0C143E}"/>
              </a:ext>
            </a:extLst>
          </p:cNvPr>
          <p:cNvSpPr>
            <a:spLocks noGrp="1"/>
          </p:cNvSpPr>
          <p:nvPr>
            <p:ph type="title"/>
          </p:nvPr>
        </p:nvSpPr>
        <p:spPr/>
        <p:txBody>
          <a:bodyPr/>
          <a:lstStyle/>
          <a:p>
            <a:br>
              <a:rPr lang="en-US" sz="3200" b="1" kern="1800" spc="-20" dirty="0">
                <a:solidFill>
                  <a:srgbClr val="242424"/>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3200" b="1" kern="1800" spc="-2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3 - Positional encoding</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3" name="Content Placeholder 2">
            <a:extLst>
              <a:ext uri="{FF2B5EF4-FFF2-40B4-BE49-F238E27FC236}">
                <a16:creationId xmlns:a16="http://schemas.microsoft.com/office/drawing/2014/main" id="{DC81AD9F-6C0C-07F4-76AC-496EF52B3D24}"/>
              </a:ext>
            </a:extLst>
          </p:cNvPr>
          <p:cNvSpPr>
            <a:spLocks noGrp="1"/>
          </p:cNvSpPr>
          <p:nvPr>
            <p:ph idx="1"/>
          </p:nvPr>
        </p:nvSpPr>
        <p:spPr>
          <a:xfrm>
            <a:off x="251520" y="980728"/>
            <a:ext cx="8784976" cy="5740747"/>
          </a:xfrm>
        </p:spPr>
        <p:txBody>
          <a:bodyPr/>
          <a:lstStyle/>
          <a:p>
            <a:pPr>
              <a:buFont typeface="Wingdings" panose="05000000000000000000" pitchFamily="2" charset="2"/>
              <a:buChar char="q"/>
            </a:pPr>
            <a:r>
              <a:rPr lang="en-US" sz="20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The most common way to turn a bunch of vectors into one vector is to add them, </a:t>
            </a:r>
            <a:r>
              <a:rPr lang="en-US" sz="2000" spc="-5" dirty="0" err="1">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componentwise</a:t>
            </a:r>
            <a:r>
              <a:rPr lang="en-US" sz="20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sz="20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That means, we add each coordinate separately. For example, if the vectors (of length 2) are [1,2], and [3,4], their corresponding sum is [1+3, 2+4], which equals [4, 6]. </a:t>
            </a:r>
          </a:p>
          <a:p>
            <a:pPr>
              <a:buFont typeface="Wingdings" panose="05000000000000000000" pitchFamily="2" charset="2"/>
              <a:buChar char="q"/>
            </a:pPr>
            <a:r>
              <a:rPr lang="en-US" sz="20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This can work, but there’s a small caveat.</a:t>
            </a:r>
            <a:endParaRPr lang="en-US" sz="2000" spc="-5" dirty="0">
              <a:solidFill>
                <a:srgbClr val="242424"/>
              </a:solidFill>
              <a:latin typeface="Georgia" panose="02040502050405020303"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Addition is commutative, meaning that if you add the same numbers in a different order, you get the same result.</a:t>
            </a:r>
          </a:p>
          <a:p>
            <a:pPr>
              <a:buFont typeface="Wingdings" panose="05000000000000000000" pitchFamily="2" charset="2"/>
              <a:buChar char="q"/>
            </a:pPr>
            <a:r>
              <a:rPr lang="en-US" sz="20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In that case, the sentence “I’m not sad, I’m happy” and the sentence “I’m not happy, I’m sad”, will result in the same vector, given that they have the same words, except in different order. </a:t>
            </a:r>
          </a:p>
          <a:p>
            <a:pPr>
              <a:buFont typeface="Wingdings" panose="05000000000000000000" pitchFamily="2" charset="2"/>
              <a:buChar char="q"/>
            </a:pPr>
            <a:r>
              <a:rPr lang="en-US" sz="20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This is not good. Therefore, we must come up with some method that will give us a different vector for the two sentences. Several methods work, and we’ll go with one of them: positional encoding.</a:t>
            </a:r>
            <a:endParaRPr lang="en-US" sz="2000" dirty="0"/>
          </a:p>
          <a:p>
            <a:pPr>
              <a:buFont typeface="Wingdings" panose="05000000000000000000" pitchFamily="2" charset="2"/>
              <a:buChar char="q"/>
            </a:pPr>
            <a:endParaRPr lang="en-US" sz="20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D9C906E-791A-5F5C-56F4-C33894C6055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00320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1DB46-A6D4-956B-D361-765C1D429AD9}"/>
              </a:ext>
            </a:extLst>
          </p:cNvPr>
          <p:cNvSpPr>
            <a:spLocks noGrp="1"/>
          </p:cNvSpPr>
          <p:nvPr>
            <p:ph type="title"/>
          </p:nvPr>
        </p:nvSpPr>
        <p:spPr>
          <a:xfrm>
            <a:off x="745467" y="136525"/>
            <a:ext cx="7631723" cy="755557"/>
          </a:xfrm>
        </p:spPr>
        <p:txBody>
          <a:bodyPr anchor="ctr">
            <a:normAutofit/>
          </a:bodyPr>
          <a:lstStyle/>
          <a:p>
            <a:pPr algn="ctr"/>
            <a:r>
              <a:rPr lang="en-US" sz="3500" b="1" kern="1800" spc="-20" dirty="0">
                <a:effectLst/>
                <a:latin typeface="Helvetica" panose="020B0604020202020204" pitchFamily="34" charset="0"/>
                <a:ea typeface="Times New Roman" panose="02020603050405020304" pitchFamily="18" charset="0"/>
                <a:cs typeface="Times New Roman" panose="02020603050405020304" pitchFamily="18" charset="0"/>
              </a:rPr>
              <a:t>3 - Positional encoding 2</a:t>
            </a:r>
            <a:endParaRPr lang="en-US" sz="3500" dirty="0"/>
          </a:p>
        </p:txBody>
      </p:sp>
      <p:sp>
        <p:nvSpPr>
          <p:cNvPr id="3" name="Content Placeholder 2">
            <a:extLst>
              <a:ext uri="{FF2B5EF4-FFF2-40B4-BE49-F238E27FC236}">
                <a16:creationId xmlns:a16="http://schemas.microsoft.com/office/drawing/2014/main" id="{F833A4B3-398C-5A75-F7D8-AC2A76CE926F}"/>
              </a:ext>
            </a:extLst>
          </p:cNvPr>
          <p:cNvSpPr>
            <a:spLocks noGrp="1"/>
          </p:cNvSpPr>
          <p:nvPr>
            <p:ph idx="1"/>
          </p:nvPr>
        </p:nvSpPr>
        <p:spPr>
          <a:xfrm>
            <a:off x="251520" y="1196752"/>
            <a:ext cx="8712968" cy="1800199"/>
          </a:xfrm>
        </p:spPr>
        <p:txBody>
          <a:bodyPr anchor="ctr">
            <a:noAutofit/>
          </a:bodyPr>
          <a:lstStyle/>
          <a:p>
            <a:pPr>
              <a:lnSpc>
                <a:spcPct val="90000"/>
              </a:lnSpc>
              <a:buFont typeface="Wingdings" panose="05000000000000000000" pitchFamily="2" charset="2"/>
              <a:buChar char="q"/>
            </a:pPr>
            <a:endParaRPr lang="en-US" sz="2000" spc="-5" dirty="0">
              <a:latin typeface="Georgia" panose="02040502050405020303" pitchFamily="18" charset="0"/>
              <a:ea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Char char="q"/>
            </a:pPr>
            <a:r>
              <a:rPr lang="en-US" sz="2000" spc="-5" dirty="0">
                <a:effectLst/>
                <a:latin typeface="Georgia" panose="02040502050405020303" pitchFamily="18" charset="0"/>
                <a:ea typeface="Times New Roman" panose="02020603050405020304" pitchFamily="18" charset="0"/>
                <a:cs typeface="Times New Roman" panose="02020603050405020304" pitchFamily="18" charset="0"/>
              </a:rPr>
              <a:t>Positional encoding consists of adding a sequence of predefined vectors to the embedding vectors of the words. This ensures we get a unique vector for every sentence, and sentences with the same words in different order will be assigned different vectors.</a:t>
            </a:r>
          </a:p>
          <a:p>
            <a:pPr>
              <a:lnSpc>
                <a:spcPct val="90000"/>
              </a:lnSpc>
              <a:buFont typeface="Wingdings" panose="05000000000000000000" pitchFamily="2" charset="2"/>
              <a:buChar char="q"/>
            </a:pPr>
            <a:r>
              <a:rPr lang="en-US" sz="2000" spc="-5" dirty="0">
                <a:effectLst/>
                <a:latin typeface="Georgia" panose="02040502050405020303" pitchFamily="18" charset="0"/>
                <a:ea typeface="Times New Roman" panose="02020603050405020304" pitchFamily="18" charset="0"/>
                <a:cs typeface="Times New Roman" panose="02020603050405020304" pitchFamily="18" charset="0"/>
              </a:rPr>
              <a:t>In the example below, the vectors corresponding to the words “Write”, “a”, “story”, and “.” become the modified vectors that carry information about their position, labeled “Write (1)”, “a (2)”, “story (3)”, and “. (4)”.</a:t>
            </a:r>
            <a:endParaRPr lang="en-US" sz="2000" dirty="0"/>
          </a:p>
          <a:p>
            <a:pPr>
              <a:lnSpc>
                <a:spcPct val="90000"/>
              </a:lnSpc>
              <a:buFont typeface="Wingdings" panose="05000000000000000000" pitchFamily="2" charset="2"/>
              <a:buChar char="q"/>
            </a:pPr>
            <a:endParaRPr lang="en-US" sz="2000" spc="-5" dirty="0">
              <a:effectLst/>
              <a:latin typeface="Georgia" panose="02040502050405020303" pitchFamily="18" charset="0"/>
              <a:ea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Char char="q"/>
            </a:pPr>
            <a:endParaRPr lang="en-US" sz="2000" dirty="0"/>
          </a:p>
        </p:txBody>
      </p:sp>
      <p:pic>
        <p:nvPicPr>
          <p:cNvPr id="5" name="Picture 4" descr="A screenshot of a black background&#10;&#10;Description automatically generated">
            <a:extLst>
              <a:ext uri="{FF2B5EF4-FFF2-40B4-BE49-F238E27FC236}">
                <a16:creationId xmlns:a16="http://schemas.microsoft.com/office/drawing/2014/main" id="{83104B49-B4D1-F0D4-4517-BDBA50F58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26365" y="3181700"/>
            <a:ext cx="7886696" cy="2346291"/>
          </a:xfrm>
          <a:prstGeom prst="rect">
            <a:avLst/>
          </a:prstGeom>
          <a:noFill/>
        </p:spPr>
      </p:pic>
      <p:sp>
        <p:nvSpPr>
          <p:cNvPr id="4" name="Footer Placeholder 3">
            <a:extLst>
              <a:ext uri="{FF2B5EF4-FFF2-40B4-BE49-F238E27FC236}">
                <a16:creationId xmlns:a16="http://schemas.microsoft.com/office/drawing/2014/main" id="{69119E87-C69F-4D17-6FB8-503A41CEECC9}"/>
              </a:ext>
            </a:extLst>
          </p:cNvPr>
          <p:cNvSpPr>
            <a:spLocks noGrp="1"/>
          </p:cNvSpPr>
          <p:nvPr>
            <p:ph type="ftr" sz="quarter" idx="11"/>
          </p:nvPr>
        </p:nvSpPr>
        <p:spPr>
          <a:xfrm>
            <a:off x="3028950" y="6356350"/>
            <a:ext cx="3086100" cy="365125"/>
          </a:xfrm>
        </p:spPr>
        <p:txBody>
          <a:bodyPr>
            <a:normAutofit/>
          </a:bodyPr>
          <a:lstStyle/>
          <a:p>
            <a:endParaRPr lang="en-US"/>
          </a:p>
        </p:txBody>
      </p:sp>
    </p:spTree>
    <p:extLst>
      <p:ext uri="{BB962C8B-B14F-4D97-AF65-F5344CB8AC3E}">
        <p14:creationId xmlns:p14="http://schemas.microsoft.com/office/powerpoint/2010/main" val="773304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sz="4400" b="1" kern="1800" spc="-2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3 - Positional encoding 3</a:t>
            </a:r>
            <a:endParaRPr lang="en-US" dirty="0"/>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2024-02-13</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14</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a:xfrm>
            <a:off x="628651" y="1802722"/>
            <a:ext cx="5131241" cy="3687251"/>
          </a:xfrm>
        </p:spPr>
        <p:txBody>
          <a:bodyPr>
            <a:normAutofit/>
          </a:bodyPr>
          <a:lstStyle/>
          <a:p>
            <a:pPr marL="0" indent="0">
              <a:buNone/>
            </a:pPr>
            <a:r>
              <a:rPr lang="en-US" b="1" dirty="0"/>
              <a:t>Positional encoding</a:t>
            </a:r>
            <a:endParaRPr lang="en-US" dirty="0"/>
          </a:p>
          <a:p>
            <a:r>
              <a:rPr lang="en-US" i="1" dirty="0"/>
              <a:t>What?</a:t>
            </a:r>
          </a:p>
          <a:p>
            <a:pPr lvl="1"/>
            <a:r>
              <a:rPr lang="en-US" dirty="0"/>
              <a:t>Add information about an element’s position in a sequence to its representation</a:t>
            </a:r>
          </a:p>
          <a:p>
            <a:r>
              <a:rPr lang="en-US" i="1" dirty="0"/>
              <a:t>Why?</a:t>
            </a:r>
          </a:p>
          <a:p>
            <a:pPr lvl="1"/>
            <a:r>
              <a:rPr lang="en-US" dirty="0"/>
              <a:t>Removes need for recurrence or convolution</a:t>
            </a:r>
          </a:p>
          <a:p>
            <a:r>
              <a:rPr lang="en-US" i="1" dirty="0"/>
              <a:t>How?</a:t>
            </a:r>
          </a:p>
          <a:p>
            <a:pPr lvl="1"/>
            <a:r>
              <a:rPr lang="en-US" dirty="0"/>
              <a:t>Element wise addition of sinusoidal encoding</a:t>
            </a:r>
          </a:p>
        </p:txBody>
      </p:sp>
      <p:grpSp>
        <p:nvGrpSpPr>
          <p:cNvPr id="27" name="Group 26">
            <a:extLst>
              <a:ext uri="{FF2B5EF4-FFF2-40B4-BE49-F238E27FC236}">
                <a16:creationId xmlns:a16="http://schemas.microsoft.com/office/drawing/2014/main" id="{3A0A775D-532A-80B0-E69B-3FEC55A4200A}"/>
              </a:ext>
            </a:extLst>
          </p:cNvPr>
          <p:cNvGrpSpPr/>
          <p:nvPr/>
        </p:nvGrpSpPr>
        <p:grpSpPr>
          <a:xfrm>
            <a:off x="6679487" y="4281601"/>
            <a:ext cx="1510482" cy="451319"/>
            <a:chOff x="9090079" y="3554896"/>
            <a:chExt cx="2013976" cy="601759"/>
          </a:xfrm>
        </p:grpSpPr>
        <p:grpSp>
          <p:nvGrpSpPr>
            <p:cNvPr id="23" name="Group 22">
              <a:extLst>
                <a:ext uri="{FF2B5EF4-FFF2-40B4-BE49-F238E27FC236}">
                  <a16:creationId xmlns:a16="http://schemas.microsoft.com/office/drawing/2014/main" id="{15C24384-C590-7542-161E-3A38AE488F5F}"/>
                </a:ext>
              </a:extLst>
            </p:cNvPr>
            <p:cNvGrpSpPr/>
            <p:nvPr/>
          </p:nvGrpSpPr>
          <p:grpSpPr>
            <a:xfrm>
              <a:off x="10239039" y="3667078"/>
              <a:ext cx="865016" cy="363600"/>
              <a:chOff x="9432031" y="5411242"/>
              <a:chExt cx="865016" cy="363600"/>
            </a:xfrm>
          </p:grpSpPr>
          <p:sp>
            <p:nvSpPr>
              <p:cNvPr id="11" name="Flowchart: Or 49">
                <a:extLst>
                  <a:ext uri="{FF2B5EF4-FFF2-40B4-BE49-F238E27FC236}">
                    <a16:creationId xmlns:a16="http://schemas.microsoft.com/office/drawing/2014/main" id="{F2F461B6-9EFA-3715-C450-74374327BA92}"/>
                  </a:ext>
                </a:extLst>
              </p:cNvPr>
              <p:cNvSpPr/>
              <p:nvPr/>
            </p:nvSpPr>
            <p:spPr>
              <a:xfrm>
                <a:off x="10106176" y="5508442"/>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12" name="Oval 11">
                <a:extLst>
                  <a:ext uri="{FF2B5EF4-FFF2-40B4-BE49-F238E27FC236}">
                    <a16:creationId xmlns:a16="http://schemas.microsoft.com/office/drawing/2014/main" id="{91E288F2-6882-6B8A-1742-74FE7742EEEB}"/>
                  </a:ext>
                </a:extLst>
              </p:cNvPr>
              <p:cNvSpPr/>
              <p:nvPr/>
            </p:nvSpPr>
            <p:spPr>
              <a:xfrm flipH="1">
                <a:off x="9432031" y="5411242"/>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13" name="Connector: Curved 89">
                <a:extLst>
                  <a:ext uri="{FF2B5EF4-FFF2-40B4-BE49-F238E27FC236}">
                    <a16:creationId xmlns:a16="http://schemas.microsoft.com/office/drawing/2014/main" id="{9E461D72-3A00-753A-9AEF-61DE474C2A60}"/>
                  </a:ext>
                </a:extLst>
              </p:cNvPr>
              <p:cNvCxnSpPr>
                <a:cxnSpLocks/>
              </p:cNvCxnSpPr>
              <p:nvPr/>
            </p:nvCxnSpPr>
            <p:spPr>
              <a:xfrm rot="8007504" flipH="1" flipV="1">
                <a:off x="9496811" y="5459793"/>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D4E5B7D-98BB-FFE9-DF55-487DE3FF2D08}"/>
                  </a:ext>
                </a:extLst>
              </p:cNvPr>
              <p:cNvCxnSpPr>
                <a:cxnSpLocks/>
              </p:cNvCxnSpPr>
              <p:nvPr/>
            </p:nvCxnSpPr>
            <p:spPr>
              <a:xfrm>
                <a:off x="9821162" y="5601929"/>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63D9B5F9-33D0-A274-3473-AAD13AB4372F}"/>
                </a:ext>
              </a:extLst>
            </p:cNvPr>
            <p:cNvSpPr txBox="1"/>
            <p:nvPr/>
          </p:nvSpPr>
          <p:spPr>
            <a:xfrm>
              <a:off x="9090079" y="3571879"/>
              <a:ext cx="1267271" cy="584776"/>
            </a:xfrm>
            <a:prstGeom prst="rect">
              <a:avLst/>
            </a:prstGeom>
            <a:noFill/>
          </p:spPr>
          <p:txBody>
            <a:bodyPr wrap="square" rtlCol="0">
              <a:spAutoFit/>
            </a:bodyPr>
            <a:lstStyle/>
            <a:p>
              <a:pPr algn="ctr"/>
              <a:r>
                <a:rPr lang="en-US" sz="1125"/>
                <a:t>Positional Encoding</a:t>
              </a:r>
            </a:p>
          </p:txBody>
        </p:sp>
        <p:cxnSp>
          <p:nvCxnSpPr>
            <p:cNvPr id="25" name="Straight Arrow Connector 24">
              <a:extLst>
                <a:ext uri="{FF2B5EF4-FFF2-40B4-BE49-F238E27FC236}">
                  <a16:creationId xmlns:a16="http://schemas.microsoft.com/office/drawing/2014/main" id="{6AA2CBDD-00C9-A1B1-2C20-122D65BBDE2C}"/>
                </a:ext>
              </a:extLst>
            </p:cNvPr>
            <p:cNvCxnSpPr>
              <a:cxnSpLocks/>
            </p:cNvCxnSpPr>
            <p:nvPr/>
          </p:nvCxnSpPr>
          <p:spPr>
            <a:xfrm flipH="1" flipV="1">
              <a:off x="11009631" y="3938944"/>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868D1E-18B5-1577-A53B-C7F9EB02D2B9}"/>
                </a:ext>
              </a:extLst>
            </p:cNvPr>
            <p:cNvCxnSpPr>
              <a:cxnSpLocks/>
            </p:cNvCxnSpPr>
            <p:nvPr/>
          </p:nvCxnSpPr>
          <p:spPr>
            <a:xfrm flipH="1" flipV="1">
              <a:off x="11015727" y="355489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489CDEF-E717-7D74-3F1B-9C36C26BD0F5}"/>
              </a:ext>
            </a:extLst>
          </p:cNvPr>
          <p:cNvGrpSpPr/>
          <p:nvPr/>
        </p:nvGrpSpPr>
        <p:grpSpPr>
          <a:xfrm>
            <a:off x="6030080" y="2660152"/>
            <a:ext cx="1245918" cy="298404"/>
            <a:chOff x="9601430" y="3541423"/>
            <a:chExt cx="1661224" cy="397872"/>
          </a:xfrm>
        </p:grpSpPr>
        <p:sp>
          <p:nvSpPr>
            <p:cNvPr id="29" name="Rounded Rectangle 28">
              <a:extLst>
                <a:ext uri="{FF2B5EF4-FFF2-40B4-BE49-F238E27FC236}">
                  <a16:creationId xmlns:a16="http://schemas.microsoft.com/office/drawing/2014/main" id="{8B587395-49B9-293B-BFCF-1F45F40F6145}"/>
                </a:ext>
              </a:extLst>
            </p:cNvPr>
            <p:cNvSpPr/>
            <p:nvPr/>
          </p:nvSpPr>
          <p:spPr>
            <a:xfrm>
              <a:off x="9601430" y="3541423"/>
              <a:ext cx="1661224" cy="395526"/>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endParaRPr lang="en-US" sz="1125">
                <a:solidFill>
                  <a:schemeClr val="tx1"/>
                </a:solidFill>
              </a:endParaRPr>
            </a:p>
          </p:txBody>
        </p:sp>
        <p:cxnSp>
          <p:nvCxnSpPr>
            <p:cNvPr id="30" name="Straight Connector 29">
              <a:extLst>
                <a:ext uri="{FF2B5EF4-FFF2-40B4-BE49-F238E27FC236}">
                  <a16:creationId xmlns:a16="http://schemas.microsoft.com/office/drawing/2014/main" id="{279CCF02-7C1D-9392-2AD0-E9349A93BBBB}"/>
                </a:ext>
              </a:extLst>
            </p:cNvPr>
            <p:cNvCxnSpPr>
              <a:cxnSpLocks/>
            </p:cNvCxnSpPr>
            <p:nvPr/>
          </p:nvCxnSpPr>
          <p:spPr>
            <a:xfrm>
              <a:off x="10403885" y="3543355"/>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171B12-A736-E141-5697-542F987B4B47}"/>
                </a:ext>
              </a:extLst>
            </p:cNvPr>
            <p:cNvCxnSpPr>
              <a:cxnSpLocks/>
            </p:cNvCxnSpPr>
            <p:nvPr/>
          </p:nvCxnSpPr>
          <p:spPr>
            <a:xfrm>
              <a:off x="10846087" y="3541985"/>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55CA42-EE68-F4F5-6274-E7A33EAEEBFD}"/>
                </a:ext>
              </a:extLst>
            </p:cNvPr>
            <p:cNvCxnSpPr>
              <a:cxnSpLocks/>
            </p:cNvCxnSpPr>
            <p:nvPr/>
          </p:nvCxnSpPr>
          <p:spPr>
            <a:xfrm>
              <a:off x="9961683" y="3541985"/>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CAED52F-9677-C167-A785-5EF2EBB9807E}"/>
              </a:ext>
            </a:extLst>
          </p:cNvPr>
          <p:cNvGrpSpPr/>
          <p:nvPr/>
        </p:nvGrpSpPr>
        <p:grpSpPr>
          <a:xfrm>
            <a:off x="7607649" y="2660573"/>
            <a:ext cx="1245918" cy="296955"/>
            <a:chOff x="9601430" y="3549873"/>
            <a:chExt cx="1661224" cy="395940"/>
          </a:xfrm>
        </p:grpSpPr>
        <p:sp>
          <p:nvSpPr>
            <p:cNvPr id="35" name="Rounded Rectangle 34">
              <a:extLst>
                <a:ext uri="{FF2B5EF4-FFF2-40B4-BE49-F238E27FC236}">
                  <a16:creationId xmlns:a16="http://schemas.microsoft.com/office/drawing/2014/main" id="{55693F01-2CC1-4CD3-114F-111602A7BB48}"/>
                </a:ext>
              </a:extLst>
            </p:cNvPr>
            <p:cNvSpPr/>
            <p:nvPr/>
          </p:nvSpPr>
          <p:spPr>
            <a:xfrm>
              <a:off x="9601430" y="3549873"/>
              <a:ext cx="1661224" cy="395526"/>
            </a:xfrm>
            <a:prstGeom prst="roundRect">
              <a:avLst/>
            </a:prstGeom>
            <a:solidFill>
              <a:srgbClr val="FF50C6">
                <a:alpha val="47000"/>
              </a:srgbClr>
            </a:solidFill>
            <a:ln>
              <a:solidFill>
                <a:srgbClr val="CA3F9E">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endParaRPr lang="en-US" sz="1125">
                <a:solidFill>
                  <a:schemeClr val="tx1"/>
                </a:solidFill>
              </a:endParaRPr>
            </a:p>
          </p:txBody>
        </p:sp>
        <p:cxnSp>
          <p:nvCxnSpPr>
            <p:cNvPr id="36" name="Straight Connector 35">
              <a:extLst>
                <a:ext uri="{FF2B5EF4-FFF2-40B4-BE49-F238E27FC236}">
                  <a16:creationId xmlns:a16="http://schemas.microsoft.com/office/drawing/2014/main" id="{48FEFA78-15E0-49A1-69E5-A215A6B7F9A1}"/>
                </a:ext>
              </a:extLst>
            </p:cNvPr>
            <p:cNvCxnSpPr>
              <a:cxnSpLocks/>
            </p:cNvCxnSpPr>
            <p:nvPr/>
          </p:nvCxnSpPr>
          <p:spPr>
            <a:xfrm>
              <a:off x="10403885" y="3549873"/>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CE0330-EEB2-FA82-BD34-F4984A5F503A}"/>
                </a:ext>
              </a:extLst>
            </p:cNvPr>
            <p:cNvCxnSpPr>
              <a:cxnSpLocks/>
            </p:cNvCxnSpPr>
            <p:nvPr/>
          </p:nvCxnSpPr>
          <p:spPr>
            <a:xfrm>
              <a:off x="10846087" y="3549873"/>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C9D0631-DFDC-9AB7-DA1F-2B6B94C4AF1F}"/>
                </a:ext>
              </a:extLst>
            </p:cNvPr>
            <p:cNvCxnSpPr>
              <a:cxnSpLocks/>
            </p:cNvCxnSpPr>
            <p:nvPr/>
          </p:nvCxnSpPr>
          <p:spPr>
            <a:xfrm>
              <a:off x="9961683" y="3549873"/>
              <a:ext cx="0" cy="39594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F1DB3F6-8554-25EB-BEF2-F9D94DDB1EB0}"/>
              </a:ext>
            </a:extLst>
          </p:cNvPr>
          <p:cNvGrpSpPr/>
          <p:nvPr/>
        </p:nvGrpSpPr>
        <p:grpSpPr>
          <a:xfrm>
            <a:off x="7127843" y="3289645"/>
            <a:ext cx="1245918" cy="299684"/>
            <a:chOff x="9601430" y="3541423"/>
            <a:chExt cx="1661224" cy="399579"/>
          </a:xfrm>
          <a:solidFill>
            <a:schemeClr val="accent4">
              <a:lumMod val="40000"/>
              <a:lumOff val="60000"/>
            </a:schemeClr>
          </a:solidFill>
        </p:grpSpPr>
        <p:sp>
          <p:nvSpPr>
            <p:cNvPr id="40" name="Rounded Rectangle 39">
              <a:extLst>
                <a:ext uri="{FF2B5EF4-FFF2-40B4-BE49-F238E27FC236}">
                  <a16:creationId xmlns:a16="http://schemas.microsoft.com/office/drawing/2014/main" id="{19308A79-9074-2206-E28D-06FEBAE2EBBB}"/>
                </a:ext>
              </a:extLst>
            </p:cNvPr>
            <p:cNvSpPr/>
            <p:nvPr/>
          </p:nvSpPr>
          <p:spPr>
            <a:xfrm>
              <a:off x="9601430" y="3541423"/>
              <a:ext cx="1661224" cy="395526"/>
            </a:xfrm>
            <a:prstGeom prst="roundRect">
              <a:avLst/>
            </a:prstGeom>
            <a:grp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endParaRPr lang="en-US" sz="1125">
                <a:solidFill>
                  <a:schemeClr val="tx1"/>
                </a:solidFill>
              </a:endParaRPr>
            </a:p>
          </p:txBody>
        </p:sp>
        <p:cxnSp>
          <p:nvCxnSpPr>
            <p:cNvPr id="41" name="Straight Connector 40">
              <a:extLst>
                <a:ext uri="{FF2B5EF4-FFF2-40B4-BE49-F238E27FC236}">
                  <a16:creationId xmlns:a16="http://schemas.microsoft.com/office/drawing/2014/main" id="{C1254424-335D-2EDA-5F07-A5E7090F4364}"/>
                </a:ext>
              </a:extLst>
            </p:cNvPr>
            <p:cNvCxnSpPr>
              <a:cxnSpLocks/>
            </p:cNvCxnSpPr>
            <p:nvPr/>
          </p:nvCxnSpPr>
          <p:spPr>
            <a:xfrm>
              <a:off x="10403885" y="3543355"/>
              <a:ext cx="0" cy="395940"/>
            </a:xfrm>
            <a:prstGeom prst="line">
              <a:avLst/>
            </a:prstGeom>
            <a:grpFill/>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CEA3922-1E82-65FF-A882-7456CDFE81BD}"/>
                </a:ext>
              </a:extLst>
            </p:cNvPr>
            <p:cNvCxnSpPr>
              <a:cxnSpLocks/>
            </p:cNvCxnSpPr>
            <p:nvPr/>
          </p:nvCxnSpPr>
          <p:spPr>
            <a:xfrm>
              <a:off x="10846087" y="3545062"/>
              <a:ext cx="0" cy="395940"/>
            </a:xfrm>
            <a:prstGeom prst="line">
              <a:avLst/>
            </a:prstGeom>
            <a:grpFill/>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F867995-4664-9617-96C5-F55D5B723149}"/>
                </a:ext>
              </a:extLst>
            </p:cNvPr>
            <p:cNvCxnSpPr>
              <a:cxnSpLocks/>
            </p:cNvCxnSpPr>
            <p:nvPr/>
          </p:nvCxnSpPr>
          <p:spPr>
            <a:xfrm>
              <a:off x="9961683" y="3545062"/>
              <a:ext cx="0" cy="395940"/>
            </a:xfrm>
            <a:prstGeom prst="line">
              <a:avLst/>
            </a:prstGeom>
            <a:grpFill/>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C47B9409-4A47-AFBB-C887-DEEFDD038C14}"/>
              </a:ext>
            </a:extLst>
          </p:cNvPr>
          <p:cNvSpPr txBox="1"/>
          <p:nvPr/>
        </p:nvSpPr>
        <p:spPr>
          <a:xfrm>
            <a:off x="7338505" y="2661601"/>
            <a:ext cx="269144" cy="369332"/>
          </a:xfrm>
          <a:prstGeom prst="rect">
            <a:avLst/>
          </a:prstGeom>
          <a:noFill/>
        </p:spPr>
        <p:txBody>
          <a:bodyPr wrap="square" rtlCol="0">
            <a:spAutoFit/>
          </a:bodyPr>
          <a:lstStyle/>
          <a:p>
            <a:r>
              <a:rPr lang="en-US" b="1"/>
              <a:t>+</a:t>
            </a:r>
          </a:p>
        </p:txBody>
      </p:sp>
      <p:sp>
        <p:nvSpPr>
          <p:cNvPr id="48" name="TextBox 47">
            <a:extLst>
              <a:ext uri="{FF2B5EF4-FFF2-40B4-BE49-F238E27FC236}">
                <a16:creationId xmlns:a16="http://schemas.microsoft.com/office/drawing/2014/main" id="{B87B3748-D300-A164-EB8E-9D6DC3008C10}"/>
              </a:ext>
            </a:extLst>
          </p:cNvPr>
          <p:cNvSpPr txBox="1"/>
          <p:nvPr/>
        </p:nvSpPr>
        <p:spPr>
          <a:xfrm>
            <a:off x="6828493" y="3301166"/>
            <a:ext cx="269144" cy="369332"/>
          </a:xfrm>
          <a:prstGeom prst="rect">
            <a:avLst/>
          </a:prstGeom>
          <a:noFill/>
        </p:spPr>
        <p:txBody>
          <a:bodyPr wrap="square" rtlCol="0">
            <a:spAutoFit/>
          </a:bodyPr>
          <a:lstStyle/>
          <a:p>
            <a:r>
              <a:rPr lang="en-US" b="1"/>
              <a:t>=</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D91F0C2-4B10-6098-B222-91D876F863CE}"/>
                  </a:ext>
                </a:extLst>
              </p:cNvPr>
              <p:cNvSpPr txBox="1"/>
              <p:nvPr/>
            </p:nvSpPr>
            <p:spPr>
              <a:xfrm>
                <a:off x="7586532" y="2321351"/>
                <a:ext cx="12459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1" i="1" smtClean="0">
                          <a:latin typeface="Cambria Math" panose="02040503050406030204" pitchFamily="18" charset="0"/>
                        </a:rPr>
                        <m:t>𝑷</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𝑬</m:t>
                          </m:r>
                        </m:e>
                        <m:sub>
                          <m:r>
                            <a:rPr lang="en-CA" b="1" i="1" smtClean="0">
                              <a:latin typeface="Cambria Math" panose="02040503050406030204" pitchFamily="18" charset="0"/>
                            </a:rPr>
                            <m:t>𝒊</m:t>
                          </m:r>
                        </m:sub>
                      </m:sSub>
                    </m:oMath>
                  </m:oMathPara>
                </a14:m>
                <a:endParaRPr lang="en-US" b="1"/>
              </a:p>
            </p:txBody>
          </p:sp>
        </mc:Choice>
        <mc:Fallback xmlns="">
          <p:sp>
            <p:nvSpPr>
              <p:cNvPr id="49" name="TextBox 48">
                <a:extLst>
                  <a:ext uri="{FF2B5EF4-FFF2-40B4-BE49-F238E27FC236}">
                    <a16:creationId xmlns:a16="http://schemas.microsoft.com/office/drawing/2014/main" id="{0D91F0C2-4B10-6098-B222-91D876F863CE}"/>
                  </a:ext>
                </a:extLst>
              </p:cNvPr>
              <p:cNvSpPr txBox="1">
                <a:spLocks noRot="1" noChangeAspect="1" noMove="1" noResize="1" noEditPoints="1" noAdjustHandles="1" noChangeArrowheads="1" noChangeShapeType="1" noTextEdit="1"/>
              </p:cNvSpPr>
              <p:nvPr/>
            </p:nvSpPr>
            <p:spPr>
              <a:xfrm>
                <a:off x="7586532" y="2321351"/>
                <a:ext cx="1245917"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0BF5AA1-3A7D-C2CF-7B7B-1BD73B3F6DBF}"/>
                  </a:ext>
                </a:extLst>
              </p:cNvPr>
              <p:cNvSpPr txBox="1"/>
              <p:nvPr/>
            </p:nvSpPr>
            <p:spPr>
              <a:xfrm>
                <a:off x="6030081" y="2317332"/>
                <a:ext cx="12459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𝒙</m:t>
                          </m:r>
                        </m:e>
                        <m:sub>
                          <m:r>
                            <a:rPr lang="en-CA" b="1" i="1" smtClean="0">
                              <a:latin typeface="Cambria Math" panose="02040503050406030204" pitchFamily="18" charset="0"/>
                            </a:rPr>
                            <m:t>𝒊</m:t>
                          </m:r>
                        </m:sub>
                      </m:sSub>
                    </m:oMath>
                  </m:oMathPara>
                </a14:m>
                <a:endParaRPr lang="en-US" b="1"/>
              </a:p>
            </p:txBody>
          </p:sp>
        </mc:Choice>
        <mc:Fallback xmlns="">
          <p:sp>
            <p:nvSpPr>
              <p:cNvPr id="50" name="TextBox 49">
                <a:extLst>
                  <a:ext uri="{FF2B5EF4-FFF2-40B4-BE49-F238E27FC236}">
                    <a16:creationId xmlns:a16="http://schemas.microsoft.com/office/drawing/2014/main" id="{90BF5AA1-3A7D-C2CF-7B7B-1BD73B3F6DBF}"/>
                  </a:ext>
                </a:extLst>
              </p:cNvPr>
              <p:cNvSpPr txBox="1">
                <a:spLocks noRot="1" noChangeAspect="1" noMove="1" noResize="1" noEditPoints="1" noAdjustHandles="1" noChangeArrowheads="1" noChangeShapeType="1" noTextEdit="1"/>
              </p:cNvSpPr>
              <p:nvPr/>
            </p:nvSpPr>
            <p:spPr>
              <a:xfrm>
                <a:off x="6030081" y="2317332"/>
                <a:ext cx="1245917" cy="369332"/>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FBFDBC-3104-6321-CA15-6EFB0E0B57CE}"/>
                  </a:ext>
                </a:extLst>
              </p:cNvPr>
              <p:cNvSpPr txBox="1"/>
              <p:nvPr/>
            </p:nvSpPr>
            <p:spPr>
              <a:xfrm>
                <a:off x="7127845" y="3638623"/>
                <a:ext cx="12459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b="1" i="1" smtClean="0">
                              <a:latin typeface="Cambria Math" panose="02040503050406030204" pitchFamily="18" charset="0"/>
                            </a:rPr>
                          </m:ctrlPr>
                        </m:sSubPr>
                        <m:e>
                          <m:r>
                            <a:rPr lang="en-CA" b="1" i="1" smtClean="0">
                              <a:latin typeface="Cambria Math" panose="02040503050406030204" pitchFamily="18" charset="0"/>
                            </a:rPr>
                            <m:t>𝒛</m:t>
                          </m:r>
                        </m:e>
                        <m:sub>
                          <m:r>
                            <a:rPr lang="en-CA" b="1" i="1" smtClean="0">
                              <a:latin typeface="Cambria Math" panose="02040503050406030204" pitchFamily="18" charset="0"/>
                            </a:rPr>
                            <m:t>𝒊</m:t>
                          </m:r>
                        </m:sub>
                      </m:sSub>
                    </m:oMath>
                  </m:oMathPara>
                </a14:m>
                <a:endParaRPr lang="en-US" b="1"/>
              </a:p>
            </p:txBody>
          </p:sp>
        </mc:Choice>
        <mc:Fallback xmlns="">
          <p:sp>
            <p:nvSpPr>
              <p:cNvPr id="51" name="TextBox 50">
                <a:extLst>
                  <a:ext uri="{FF2B5EF4-FFF2-40B4-BE49-F238E27FC236}">
                    <a16:creationId xmlns:a16="http://schemas.microsoft.com/office/drawing/2014/main" id="{CCFBFDBC-3104-6321-CA15-6EFB0E0B57CE}"/>
                  </a:ext>
                </a:extLst>
              </p:cNvPr>
              <p:cNvSpPr txBox="1">
                <a:spLocks noRot="1" noChangeAspect="1" noMove="1" noResize="1" noEditPoints="1" noAdjustHandles="1" noChangeArrowheads="1" noChangeShapeType="1" noTextEdit="1"/>
              </p:cNvSpPr>
              <p:nvPr/>
            </p:nvSpPr>
            <p:spPr>
              <a:xfrm>
                <a:off x="7127845" y="3638623"/>
                <a:ext cx="1245917" cy="369332"/>
              </a:xfrm>
              <a:prstGeom prst="rect">
                <a:avLst/>
              </a:prstGeom>
              <a:blipFill>
                <a:blip r:embed="rId5"/>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185277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7B1-831D-F369-DDA7-2FAC5FE96318}"/>
              </a:ext>
            </a:extLst>
          </p:cNvPr>
          <p:cNvSpPr>
            <a:spLocks noGrp="1"/>
          </p:cNvSpPr>
          <p:nvPr>
            <p:ph type="title"/>
          </p:nvPr>
        </p:nvSpPr>
        <p:spPr/>
        <p:txBody>
          <a:bodyPr/>
          <a:lstStyle/>
          <a:p>
            <a:r>
              <a:rPr lang="en-US" sz="4400" b="1" kern="1800" spc="-2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3 - Positional encoding 3</a:t>
            </a:r>
            <a:endParaRPr lang="en-US" dirty="0"/>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10"/>
          </p:nvPr>
        </p:nvSpPr>
        <p:spPr/>
        <p:txBody>
          <a:bodyPr/>
          <a:lstStyle/>
          <a:p>
            <a:fld id="{251F351B-3C41-6C46-A5F1-3CA0D762442A}" type="datetime1">
              <a:rPr lang="en-CA" smtClean="0"/>
              <a:t>2024-02-13</a:t>
            </a:fld>
            <a:endParaRPr lang="en-US"/>
          </a:p>
        </p:txBody>
      </p:sp>
      <p:sp>
        <p:nvSpPr>
          <p:cNvPr id="5" name="Footer Placeholder 4">
            <a:extLst>
              <a:ext uri="{FF2B5EF4-FFF2-40B4-BE49-F238E27FC236}">
                <a16:creationId xmlns:a16="http://schemas.microsoft.com/office/drawing/2014/main" id="{A0A20C00-563B-5A75-DBCB-536541677A31}"/>
              </a:ext>
            </a:extLst>
          </p:cNvPr>
          <p:cNvSpPr>
            <a:spLocks noGrp="1"/>
          </p:cNvSpPr>
          <p:nvPr>
            <p:ph type="ftr" sz="quarter" idx="11"/>
          </p:nvPr>
        </p:nvSpPr>
        <p:spPr/>
        <p:txBody>
          <a:bodyPr/>
          <a:lstStyle/>
          <a:p>
            <a:r>
              <a:rPr lang="en-US"/>
              <a:t>Slides created for CS886 at </a:t>
            </a:r>
            <a:r>
              <a:rPr lang="en-US" err="1"/>
              <a:t>UWaterloo</a:t>
            </a:r>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12"/>
          </p:nvPr>
        </p:nvSpPr>
        <p:spPr/>
        <p:txBody>
          <a:bodyPr/>
          <a:lstStyle/>
          <a:p>
            <a:fld id="{D4F24A5E-B0D2-394D-9970-9AE06BCB59C1}" type="slidenum">
              <a:rPr lang="en-US" smtClean="0"/>
              <a:t>15</a:t>
            </a:fld>
            <a:endParaRPr lang="en-US"/>
          </a:p>
        </p:txBody>
      </p:sp>
      <p:sp>
        <p:nvSpPr>
          <p:cNvPr id="8" name="Content Placeholder 7">
            <a:extLst>
              <a:ext uri="{FF2B5EF4-FFF2-40B4-BE49-F238E27FC236}">
                <a16:creationId xmlns:a16="http://schemas.microsoft.com/office/drawing/2014/main" id="{34DCB013-1C94-5C00-FE20-4D95A77AE085}"/>
              </a:ext>
            </a:extLst>
          </p:cNvPr>
          <p:cNvSpPr>
            <a:spLocks noGrp="1"/>
          </p:cNvSpPr>
          <p:nvPr>
            <p:ph idx="1"/>
          </p:nvPr>
        </p:nvSpPr>
        <p:spPr/>
        <p:txBody>
          <a:bodyPr>
            <a:normAutofit/>
          </a:bodyPr>
          <a:lstStyle/>
          <a:p>
            <a:pPr marL="0" indent="0">
              <a:buNone/>
            </a:pPr>
            <a:r>
              <a:rPr lang="en-US" b="1" dirty="0"/>
              <a:t>Sinusoidal positional encoding</a:t>
            </a:r>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8C541B-8BFC-9DCF-1D05-69F482A5F1A4}"/>
                  </a:ext>
                </a:extLst>
              </p:cNvPr>
              <p:cNvSpPr txBox="1"/>
              <p:nvPr/>
            </p:nvSpPr>
            <p:spPr>
              <a:xfrm>
                <a:off x="107504" y="2194650"/>
                <a:ext cx="4608512" cy="2668551"/>
              </a:xfrm>
              <a:prstGeom prst="rect">
                <a:avLst/>
              </a:prstGeom>
              <a:noFill/>
            </p:spPr>
            <p:txBody>
              <a:bodyPr wrap="square" rtlCol="0">
                <a:spAutoFit/>
              </a:bodyPr>
              <a:lstStyle/>
              <a:p>
                <a:pPr marL="342900" lvl="1"/>
                <a14:m>
                  <m:oMathPara xmlns:m="http://schemas.openxmlformats.org/officeDocument/2006/math">
                    <m:oMathParaPr>
                      <m:jc m:val="centerGroup"/>
                    </m:oMathParaPr>
                    <m:oMath xmlns:m="http://schemas.openxmlformats.org/officeDocument/2006/math">
                      <m:r>
                        <a:rPr lang="ar-AE" i="1" smtClean="0">
                          <a:latin typeface="Cambria Math" panose="02040503050406030204" pitchFamily="18" charset="0"/>
                        </a:rPr>
                        <m:t>𝑃𝐸</m:t>
                      </m:r>
                      <m:d>
                        <m:dPr>
                          <m:ctrlPr>
                            <a:rPr lang="ar-AE" i="1">
                              <a:latin typeface="Cambria Math" panose="02040503050406030204" pitchFamily="18" charset="0"/>
                            </a:rPr>
                          </m:ctrlPr>
                        </m:dPr>
                        <m:e>
                          <m:r>
                            <a:rPr lang="ar-AE" b="0" i="1" smtClean="0">
                              <a:latin typeface="Cambria Math" panose="02040503050406030204" pitchFamily="18" charset="0"/>
                            </a:rPr>
                            <m:t>𝑖</m:t>
                          </m:r>
                          <m:r>
                            <a:rPr lang="ar-AE" i="1">
                              <a:latin typeface="Cambria Math" panose="02040503050406030204" pitchFamily="18" charset="0"/>
                            </a:rPr>
                            <m:t>,</m:t>
                          </m:r>
                          <m:sSub>
                            <m:sSubPr>
                              <m:ctrlPr>
                                <a:rPr lang="ar-AE" b="0" i="1" smtClean="0">
                                  <a:latin typeface="Cambria Math" panose="02040503050406030204" pitchFamily="18" charset="0"/>
                                </a:rPr>
                              </m:ctrlPr>
                            </m:sSubPr>
                            <m:e>
                              <m:r>
                                <a:rPr lang="ar-AE" i="1">
                                  <a:latin typeface="Cambria Math" panose="02040503050406030204" pitchFamily="18" charset="0"/>
                                </a:rPr>
                                <m:t>2</m:t>
                              </m:r>
                            </m:e>
                            <m:sub>
                              <m:r>
                                <a:rPr lang="ar-AE" b="0" i="1" smtClean="0">
                                  <a:latin typeface="Cambria Math" panose="02040503050406030204" pitchFamily="18" charset="0"/>
                                </a:rPr>
                                <m:t>𝑙</m:t>
                              </m:r>
                            </m:sub>
                          </m:sSub>
                        </m:e>
                      </m:d>
                      <m:r>
                        <a:rPr lang="ar-AE" i="1">
                          <a:latin typeface="Cambria Math" panose="02040503050406030204" pitchFamily="18" charset="0"/>
                        </a:rPr>
                        <m:t>= </m:t>
                      </m:r>
                      <m:r>
                        <a:rPr lang="ar-AE" i="1">
                          <a:latin typeface="Cambria Math" panose="02040503050406030204" pitchFamily="18" charset="0"/>
                        </a:rPr>
                        <m:t>𝑠𝑖𝑛</m:t>
                      </m:r>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b="0" i="1" smtClean="0">
                                  <a:latin typeface="Cambria Math" panose="02040503050406030204" pitchFamily="18" charset="0"/>
                                </a:rPr>
                                <m:t>𝑖</m:t>
                              </m:r>
                            </m:num>
                            <m:den>
                              <m:sSubSup>
                                <m:sSubSupPr>
                                  <m:ctrlPr>
                                    <a:rPr lang="ar-AE" i="1">
                                      <a:latin typeface="Cambria Math" panose="02040503050406030204" pitchFamily="18" charset="0"/>
                                    </a:rPr>
                                  </m:ctrlPr>
                                </m:sSubSupPr>
                                <m:e>
                                  <m:r>
                                    <a:rPr lang="ar-AE" i="1">
                                      <a:latin typeface="Cambria Math" panose="02040503050406030204" pitchFamily="18" charset="0"/>
                                    </a:rPr>
                                    <m:t>10000</m:t>
                                  </m:r>
                                </m:e>
                                <m:sub>
                                  <m:r>
                                    <a:rPr lang="ar-AE" i="1">
                                      <a:latin typeface="Cambria Math" panose="02040503050406030204" pitchFamily="18" charset="0"/>
                                    </a:rPr>
                                    <m:t> </m:t>
                                  </m:r>
                                </m:sub>
                                <m:sup>
                                  <m:f>
                                    <m:fPr>
                                      <m:ctrlPr>
                                        <a:rPr lang="ar-AE" b="0" i="1" smtClean="0">
                                          <a:latin typeface="Cambria Math" panose="02040503050406030204" pitchFamily="18" charset="0"/>
                                        </a:rPr>
                                      </m:ctrlPr>
                                    </m:fPr>
                                    <m:num>
                                      <m:sSub>
                                        <m:sSubPr>
                                          <m:ctrlPr>
                                            <a:rPr lang="ar-AE" b="0" i="1" smtClean="0">
                                              <a:latin typeface="Cambria Math" panose="02040503050406030204" pitchFamily="18" charset="0"/>
                                            </a:rPr>
                                          </m:ctrlPr>
                                        </m:sSubPr>
                                        <m:e>
                                          <m:r>
                                            <a:rPr lang="ar-AE" b="0" i="1" smtClean="0">
                                              <a:latin typeface="Cambria Math" panose="02040503050406030204" pitchFamily="18" charset="0"/>
                                            </a:rPr>
                                            <m:t>2</m:t>
                                          </m:r>
                                        </m:e>
                                        <m:sub>
                                          <m:r>
                                            <a:rPr lang="ar-AE" b="0" i="1" smtClean="0">
                                              <a:latin typeface="Cambria Math" panose="02040503050406030204" pitchFamily="18" charset="0"/>
                                            </a:rPr>
                                            <m:t>𝑙</m:t>
                                          </m:r>
                                        </m:sub>
                                      </m:sSub>
                                    </m:num>
                                    <m:den>
                                      <m:sSub>
                                        <m:sSubPr>
                                          <m:ctrlPr>
                                            <a:rPr lang="ar-AE" b="0" i="1" smtClean="0">
                                              <a:latin typeface="Cambria Math" panose="02040503050406030204" pitchFamily="18" charset="0"/>
                                            </a:rPr>
                                          </m:ctrlPr>
                                        </m:sSubPr>
                                        <m:e>
                                          <m:r>
                                            <a:rPr lang="ar-AE" b="0" i="1" smtClean="0">
                                              <a:latin typeface="Cambria Math" panose="02040503050406030204" pitchFamily="18" charset="0"/>
                                            </a:rPr>
                                            <m:t>𝑑</m:t>
                                          </m:r>
                                        </m:e>
                                        <m:sub>
                                          <m:r>
                                            <a:rPr lang="ar-AE" b="0" i="1" smtClean="0">
                                              <a:latin typeface="Cambria Math" panose="02040503050406030204" pitchFamily="18" charset="0"/>
                                            </a:rPr>
                                            <m:t>𝑚𝑜𝑑𝑒𝑙</m:t>
                                          </m:r>
                                        </m:sub>
                                      </m:sSub>
                                    </m:den>
                                  </m:f>
                                </m:sup>
                              </m:sSubSup>
                            </m:den>
                          </m:f>
                        </m:e>
                      </m:d>
                    </m:oMath>
                  </m:oMathPara>
                </a14:m>
                <a:endParaRPr lang="en-CA" i="1" dirty="0">
                  <a:latin typeface="Cambria Math" panose="02040503050406030204" pitchFamily="18" charset="0"/>
                </a:endParaRPr>
              </a:p>
              <a:p>
                <a:pPr marL="342900" lvl="1"/>
                <a:endParaRPr lang="en-CA" i="1" dirty="0">
                  <a:latin typeface="Cambria Math" panose="02040503050406030204" pitchFamily="18" charset="0"/>
                </a:endParaRPr>
              </a:p>
              <a:p>
                <a:pPr marL="342900" lvl="1"/>
                <a14:m>
                  <m:oMathPara xmlns:m="http://schemas.openxmlformats.org/officeDocument/2006/math">
                    <m:oMathParaPr>
                      <m:jc m:val="centerGroup"/>
                    </m:oMathParaPr>
                    <m:oMath xmlns:m="http://schemas.openxmlformats.org/officeDocument/2006/math">
                      <m:r>
                        <a:rPr lang="ar-AE" i="1" smtClean="0">
                          <a:latin typeface="Cambria Math" panose="02040503050406030204" pitchFamily="18" charset="0"/>
                        </a:rPr>
                        <m:t>𝑃𝐸</m:t>
                      </m:r>
                      <m:d>
                        <m:dPr>
                          <m:ctrlPr>
                            <a:rPr lang="ar-AE" i="1">
                              <a:latin typeface="Cambria Math" panose="02040503050406030204" pitchFamily="18" charset="0"/>
                            </a:rPr>
                          </m:ctrlPr>
                        </m:dPr>
                        <m:e>
                          <m:r>
                            <a:rPr lang="ar-AE" b="0" i="1" smtClean="0">
                              <a:latin typeface="Cambria Math" panose="02040503050406030204" pitchFamily="18" charset="0"/>
                            </a:rPr>
                            <m:t>𝑖</m:t>
                          </m:r>
                          <m:r>
                            <a:rPr lang="ar-AE" i="1">
                              <a:latin typeface="Cambria Math" panose="02040503050406030204" pitchFamily="18" charset="0"/>
                            </a:rPr>
                            <m:t>,</m:t>
                          </m:r>
                          <m:sSub>
                            <m:sSubPr>
                              <m:ctrlPr>
                                <a:rPr lang="ar-AE" b="0" i="1" smtClean="0">
                                  <a:latin typeface="Cambria Math" panose="02040503050406030204" pitchFamily="18" charset="0"/>
                                </a:rPr>
                              </m:ctrlPr>
                            </m:sSubPr>
                            <m:e>
                              <m:r>
                                <a:rPr lang="ar-AE" i="1">
                                  <a:latin typeface="Cambria Math" panose="02040503050406030204" pitchFamily="18" charset="0"/>
                                </a:rPr>
                                <m:t>2</m:t>
                              </m:r>
                            </m:e>
                            <m:sub>
                              <m:r>
                                <a:rPr lang="ar-AE" b="0" i="1" smtClean="0">
                                  <a:latin typeface="Cambria Math" panose="02040503050406030204" pitchFamily="18" charset="0"/>
                                </a:rPr>
                                <m:t>𝑙</m:t>
                              </m:r>
                              <m:r>
                                <a:rPr lang="en-CA" b="0" i="1" smtClean="0">
                                  <a:latin typeface="Cambria Math" panose="02040503050406030204" pitchFamily="18" charset="0"/>
                                </a:rPr>
                                <m:t>+</m:t>
                              </m:r>
                              <m:r>
                                <a:rPr lang="en-CA" b="0" i="1" smtClean="0">
                                  <a:latin typeface="Cambria Math" panose="02040503050406030204" pitchFamily="18" charset="0"/>
                                </a:rPr>
                                <m:t>1</m:t>
                              </m:r>
                            </m:sub>
                          </m:sSub>
                        </m:e>
                      </m:d>
                      <m:r>
                        <a:rPr lang="ar-AE" i="1">
                          <a:latin typeface="Cambria Math" panose="02040503050406030204" pitchFamily="18" charset="0"/>
                        </a:rPr>
                        <m:t>=</m:t>
                      </m:r>
                      <m:r>
                        <a:rPr lang="en-CA" b="0" i="1" smtClean="0">
                          <a:latin typeface="Cambria Math" panose="02040503050406030204" pitchFamily="18" charset="0"/>
                        </a:rPr>
                        <m:t>𝑐𝑜𝑠</m:t>
                      </m:r>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b="0" i="1" smtClean="0">
                                  <a:latin typeface="Cambria Math" panose="02040503050406030204" pitchFamily="18" charset="0"/>
                                </a:rPr>
                                <m:t>𝑖</m:t>
                              </m:r>
                            </m:num>
                            <m:den>
                              <m:sSubSup>
                                <m:sSubSupPr>
                                  <m:ctrlPr>
                                    <a:rPr lang="ar-AE" i="1">
                                      <a:latin typeface="Cambria Math" panose="02040503050406030204" pitchFamily="18" charset="0"/>
                                    </a:rPr>
                                  </m:ctrlPr>
                                </m:sSubSupPr>
                                <m:e>
                                  <m:r>
                                    <a:rPr lang="ar-AE" i="1">
                                      <a:latin typeface="Cambria Math" panose="02040503050406030204" pitchFamily="18" charset="0"/>
                                    </a:rPr>
                                    <m:t>10000</m:t>
                                  </m:r>
                                </m:e>
                                <m:sub>
                                  <m:r>
                                    <a:rPr lang="ar-AE" i="1">
                                      <a:latin typeface="Cambria Math" panose="02040503050406030204" pitchFamily="18" charset="0"/>
                                    </a:rPr>
                                    <m:t> </m:t>
                                  </m:r>
                                </m:sub>
                                <m:sup>
                                  <m:f>
                                    <m:fPr>
                                      <m:ctrlPr>
                                        <a:rPr lang="ar-AE" b="0" i="1" smtClean="0">
                                          <a:latin typeface="Cambria Math" panose="02040503050406030204" pitchFamily="18" charset="0"/>
                                        </a:rPr>
                                      </m:ctrlPr>
                                    </m:fPr>
                                    <m:num>
                                      <m:sSub>
                                        <m:sSubPr>
                                          <m:ctrlPr>
                                            <a:rPr lang="ar-AE" b="0" i="1" smtClean="0">
                                              <a:latin typeface="Cambria Math" panose="02040503050406030204" pitchFamily="18" charset="0"/>
                                            </a:rPr>
                                          </m:ctrlPr>
                                        </m:sSubPr>
                                        <m:e>
                                          <m:r>
                                            <a:rPr lang="ar-AE" b="0" i="1" smtClean="0">
                                              <a:latin typeface="Cambria Math" panose="02040503050406030204" pitchFamily="18" charset="0"/>
                                            </a:rPr>
                                            <m:t>2</m:t>
                                          </m:r>
                                        </m:e>
                                        <m:sub>
                                          <m:r>
                                            <a:rPr lang="ar-AE" b="0" i="1" smtClean="0">
                                              <a:latin typeface="Cambria Math" panose="02040503050406030204" pitchFamily="18" charset="0"/>
                                            </a:rPr>
                                            <m:t>𝑙</m:t>
                                          </m:r>
                                        </m:sub>
                                      </m:sSub>
                                    </m:num>
                                    <m:den>
                                      <m:sSub>
                                        <m:sSubPr>
                                          <m:ctrlPr>
                                            <a:rPr lang="ar-AE" b="0" i="1" smtClean="0">
                                              <a:latin typeface="Cambria Math" panose="02040503050406030204" pitchFamily="18" charset="0"/>
                                            </a:rPr>
                                          </m:ctrlPr>
                                        </m:sSubPr>
                                        <m:e>
                                          <m:r>
                                            <a:rPr lang="ar-AE" b="0" i="1" smtClean="0">
                                              <a:latin typeface="Cambria Math" panose="02040503050406030204" pitchFamily="18" charset="0"/>
                                            </a:rPr>
                                            <m:t>𝑑</m:t>
                                          </m:r>
                                        </m:e>
                                        <m:sub>
                                          <m:r>
                                            <a:rPr lang="ar-AE" b="0" i="1" smtClean="0">
                                              <a:latin typeface="Cambria Math" panose="02040503050406030204" pitchFamily="18" charset="0"/>
                                            </a:rPr>
                                            <m:t>𝑚𝑜𝑑𝑒𝑙</m:t>
                                          </m:r>
                                        </m:sub>
                                      </m:sSub>
                                    </m:den>
                                  </m:f>
                                </m:sup>
                              </m:sSubSup>
                            </m:den>
                          </m:f>
                        </m:e>
                      </m:d>
                    </m:oMath>
                  </m:oMathPara>
                </a14:m>
                <a:endParaRPr lang="ar-AE" i="1" dirty="0">
                  <a:latin typeface="Cambria Math" panose="02040503050406030204" pitchFamily="18" charset="0"/>
                </a:endParaRPr>
              </a:p>
              <a:p>
                <a:pPr marL="342900" lvl="1"/>
                <a:r>
                  <a:rPr lang="en-CA" i="1" dirty="0">
                    <a:latin typeface="Cambria Math" panose="02040503050406030204" pitchFamily="18" charset="0"/>
                  </a:rPr>
                  <a:t>			</a:t>
                </a:r>
              </a:p>
              <a:p>
                <a:pPr marL="342900" lvl="1"/>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ar-AE" b="0" i="1" smtClean="0">
                              <a:latin typeface="Cambria Math" panose="02040503050406030204" pitchFamily="18" charset="0"/>
                            </a:rPr>
                          </m:ctrlPr>
                        </m:dPr>
                        <m:e>
                          <m:r>
                            <a:rPr lang="ar-AE" b="0" i="1" smtClean="0">
                              <a:latin typeface="Cambria Math" panose="02040503050406030204" pitchFamily="18" charset="0"/>
                            </a:rPr>
                            <m:t>1</m:t>
                          </m:r>
                          <m:r>
                            <a:rPr lang="ar-AE" b="0" i="1" smtClean="0">
                              <a:latin typeface="Cambria Math" panose="02040503050406030204" pitchFamily="18" charset="0"/>
                            </a:rPr>
                            <m:t>, …, </m:t>
                          </m:r>
                          <m:r>
                            <a:rPr lang="ar-AE" b="0" i="1" smtClean="0">
                              <a:latin typeface="Cambria Math" panose="02040503050406030204" pitchFamily="18" charset="0"/>
                            </a:rPr>
                            <m:t>𝑁</m:t>
                          </m:r>
                        </m:e>
                      </m:d>
                      <m:r>
                        <a:rPr lang="ar-AE" b="0" i="1" smtClean="0">
                          <a:latin typeface="Cambria Math" panose="02040503050406030204" pitchFamily="18" charset="0"/>
                        </a:rPr>
                        <m:t>, </m:t>
                      </m:r>
                      <m:r>
                        <a:rPr lang="ar-AE" b="0" i="1" smtClean="0">
                          <a:latin typeface="Cambria Math" panose="02040503050406030204" pitchFamily="18" charset="0"/>
                        </a:rPr>
                        <m:t>𝑙</m:t>
                      </m:r>
                      <m:r>
                        <a:rPr lang="ar-AE" b="0" i="1" smtClean="0">
                          <a:latin typeface="Cambria Math" panose="02040503050406030204" pitchFamily="18" charset="0"/>
                        </a:rPr>
                        <m:t>∈</m:t>
                      </m:r>
                      <m:d>
                        <m:dPr>
                          <m:begChr m:val="{"/>
                          <m:endChr m:val="}"/>
                          <m:ctrlPr>
                            <a:rPr lang="ar-AE" b="0" i="1" smtClean="0">
                              <a:latin typeface="Cambria Math" panose="02040503050406030204" pitchFamily="18" charset="0"/>
                            </a:rPr>
                          </m:ctrlPr>
                        </m:dPr>
                        <m:e>
                          <m:r>
                            <a:rPr lang="ar-AE" b="0" i="1" smtClean="0">
                              <a:latin typeface="Cambria Math" panose="02040503050406030204" pitchFamily="18" charset="0"/>
                            </a:rPr>
                            <m:t>1</m:t>
                          </m:r>
                          <m:r>
                            <a:rPr lang="ar-AE" b="0" i="1" smtClean="0">
                              <a:latin typeface="Cambria Math" panose="02040503050406030204" pitchFamily="18" charset="0"/>
                            </a:rPr>
                            <m:t>, …, </m:t>
                          </m:r>
                          <m:sSub>
                            <m:sSubPr>
                              <m:ctrlPr>
                                <a:rPr lang="ar-AE" b="0" i="1" smtClean="0">
                                  <a:latin typeface="Cambria Math" panose="02040503050406030204" pitchFamily="18" charset="0"/>
                                </a:rPr>
                              </m:ctrlPr>
                            </m:sSubPr>
                            <m:e>
                              <m:r>
                                <a:rPr lang="ar-AE" b="0" i="1" smtClean="0">
                                  <a:latin typeface="Cambria Math" panose="02040503050406030204" pitchFamily="18" charset="0"/>
                                </a:rPr>
                                <m:t>𝑑</m:t>
                              </m:r>
                            </m:e>
                            <m:sub>
                              <m:r>
                                <a:rPr lang="ar-AE" b="0" i="1" smtClean="0">
                                  <a:latin typeface="Cambria Math" panose="02040503050406030204" pitchFamily="18" charset="0"/>
                                </a:rPr>
                                <m:t>𝑚𝑜𝑑𝑒𝑙</m:t>
                              </m:r>
                            </m:sub>
                          </m:sSub>
                        </m:e>
                      </m:d>
                    </m:oMath>
                  </m:oMathPara>
                </a14:m>
                <a:endParaRPr lang="en-US" dirty="0"/>
              </a:p>
              <a:p>
                <a:endParaRPr lang="en-US" dirty="0"/>
              </a:p>
            </p:txBody>
          </p:sp>
        </mc:Choice>
        <mc:Fallback xmlns="">
          <p:sp>
            <p:nvSpPr>
              <p:cNvPr id="3" name="TextBox 2">
                <a:extLst>
                  <a:ext uri="{FF2B5EF4-FFF2-40B4-BE49-F238E27FC236}">
                    <a16:creationId xmlns:a16="http://schemas.microsoft.com/office/drawing/2014/main" id="{1B8C541B-8BFC-9DCF-1D05-69F482A5F1A4}"/>
                  </a:ext>
                </a:extLst>
              </p:cNvPr>
              <p:cNvSpPr txBox="1">
                <a:spLocks noRot="1" noChangeAspect="1" noMove="1" noResize="1" noEditPoints="1" noAdjustHandles="1" noChangeArrowheads="1" noChangeShapeType="1" noTextEdit="1"/>
              </p:cNvSpPr>
              <p:nvPr/>
            </p:nvSpPr>
            <p:spPr>
              <a:xfrm>
                <a:off x="107504" y="2194650"/>
                <a:ext cx="4608512" cy="2668551"/>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0EE9CFC-81E3-306B-21D0-076B88D70D01}"/>
              </a:ext>
            </a:extLst>
          </p:cNvPr>
          <p:cNvPicPr>
            <a:picLocks noChangeAspect="1"/>
          </p:cNvPicPr>
          <p:nvPr/>
        </p:nvPicPr>
        <p:blipFill>
          <a:blip r:embed="rId4"/>
          <a:stretch>
            <a:fillRect/>
          </a:stretch>
        </p:blipFill>
        <p:spPr>
          <a:xfrm>
            <a:off x="190808" y="4789649"/>
            <a:ext cx="5965367" cy="2023727"/>
          </a:xfrm>
          <a:prstGeom prst="rect">
            <a:avLst/>
          </a:prstGeom>
        </p:spPr>
      </p:pic>
      <p:sp>
        <p:nvSpPr>
          <p:cNvPr id="17" name="TextBox 16">
            <a:extLst>
              <a:ext uri="{FF2B5EF4-FFF2-40B4-BE49-F238E27FC236}">
                <a16:creationId xmlns:a16="http://schemas.microsoft.com/office/drawing/2014/main" id="{5316EFE5-E5B9-FCD7-C592-B5CF68C2806D}"/>
              </a:ext>
            </a:extLst>
          </p:cNvPr>
          <p:cNvSpPr txBox="1"/>
          <p:nvPr/>
        </p:nvSpPr>
        <p:spPr>
          <a:xfrm>
            <a:off x="323528" y="1525283"/>
            <a:ext cx="6678930" cy="646331"/>
          </a:xfrm>
          <a:prstGeom prst="rect">
            <a:avLst/>
          </a:prstGeom>
          <a:noFill/>
        </p:spPr>
        <p:txBody>
          <a:bodyPr wrap="square">
            <a:spAutoFit/>
          </a:bodyPr>
          <a:lstStyle/>
          <a:p>
            <a:r>
              <a:rPr lang="en-CA" dirty="0"/>
              <a:t>“May allow the model to easily learn to attend by relative positions”</a:t>
            </a:r>
            <a:endParaRPr lang="en-US" dirty="0"/>
          </a:p>
        </p:txBody>
      </p:sp>
    </p:spTree>
    <p:extLst>
      <p:ext uri="{BB962C8B-B14F-4D97-AF65-F5344CB8AC3E}">
        <p14:creationId xmlns:p14="http://schemas.microsoft.com/office/powerpoint/2010/main" val="1757469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C8CC-B30C-24EC-BA03-32CFFC4E547D}"/>
              </a:ext>
            </a:extLst>
          </p:cNvPr>
          <p:cNvSpPr>
            <a:spLocks noGrp="1"/>
          </p:cNvSpPr>
          <p:nvPr>
            <p:ph type="title"/>
          </p:nvPr>
        </p:nvSpPr>
        <p:spPr/>
        <p:txBody>
          <a:bodyPr/>
          <a:lstStyle/>
          <a:p>
            <a:pPr fontAlgn="base"/>
            <a:br>
              <a:rPr lang="en-US" sz="2800" b="1" dirty="0">
                <a:solidFill>
                  <a:schemeClr val="accent6">
                    <a:lumMod val="75000"/>
                  </a:schemeClr>
                </a:solidFill>
                <a:effectLst/>
                <a:latin typeface="Helvetica Neue"/>
              </a:rPr>
            </a:br>
            <a:r>
              <a:rPr lang="en-US" sz="2800" b="1" dirty="0">
                <a:solidFill>
                  <a:schemeClr val="accent6">
                    <a:lumMod val="75000"/>
                  </a:schemeClr>
                </a:solidFill>
                <a:effectLst/>
                <a:latin typeface="Helvetica Neue"/>
              </a:rPr>
              <a:t>Example of Positional Encoding</a:t>
            </a:r>
            <a:br>
              <a:rPr lang="en-US" sz="2800" b="1" dirty="0">
                <a:solidFill>
                  <a:schemeClr val="accent6">
                    <a:lumMod val="75000"/>
                  </a:schemeClr>
                </a:solidFill>
                <a:effectLst/>
                <a:latin typeface="Helvetica Neue"/>
              </a:rPr>
            </a:br>
            <a:r>
              <a:rPr lang="en-US" sz="2800" b="0" dirty="0">
                <a:solidFill>
                  <a:schemeClr val="accent6">
                    <a:lumMod val="75000"/>
                  </a:schemeClr>
                </a:solidFill>
                <a:effectLst/>
                <a:latin typeface="Helvetica Neue"/>
              </a:rPr>
              <a:t>.</a:t>
            </a:r>
            <a:br>
              <a:rPr lang="en-US" sz="2800" b="0" dirty="0">
                <a:solidFill>
                  <a:schemeClr val="accent6">
                    <a:lumMod val="75000"/>
                  </a:schemeClr>
                </a:solidFill>
                <a:effectLst/>
                <a:latin typeface="Helvetica Neue"/>
              </a:rPr>
            </a:br>
            <a:endParaRPr lang="en-US" sz="2800" dirty="0">
              <a:solidFill>
                <a:schemeClr val="accent6">
                  <a:lumMod val="75000"/>
                </a:schemeClr>
              </a:solidFill>
            </a:endParaRPr>
          </a:p>
        </p:txBody>
      </p:sp>
      <p:sp>
        <p:nvSpPr>
          <p:cNvPr id="3" name="Text Placeholder 2">
            <a:extLst>
              <a:ext uri="{FF2B5EF4-FFF2-40B4-BE49-F238E27FC236}">
                <a16:creationId xmlns:a16="http://schemas.microsoft.com/office/drawing/2014/main" id="{ACDB6C35-7151-E7DF-9948-985BDE71819F}"/>
              </a:ext>
            </a:extLst>
          </p:cNvPr>
          <p:cNvSpPr>
            <a:spLocks noGrp="1"/>
          </p:cNvSpPr>
          <p:nvPr>
            <p:ph type="body" sz="quarter" idx="10"/>
          </p:nvPr>
        </p:nvSpPr>
        <p:spPr>
          <a:xfrm>
            <a:off x="251520" y="762001"/>
            <a:ext cx="8435280" cy="4506912"/>
          </a:xfrm>
        </p:spPr>
        <p:txBody>
          <a:bodyPr/>
          <a:lstStyle/>
          <a:p>
            <a:r>
              <a:rPr lang="en-US" b="0" dirty="0">
                <a:solidFill>
                  <a:srgbClr val="555555"/>
                </a:solidFill>
                <a:effectLst/>
                <a:latin typeface="Helvetica Neue"/>
              </a:rPr>
              <a:t>To understand the above expression, let’s take an example of the phrase “I am a robot,” with n=100 and d=4. The following table shows the positional encoding matrix for this phrase. In fact, the positional encoding matrix would be the same for any four-letter phrase with n=100 and d=4</a:t>
            </a:r>
            <a:endParaRPr lang="en-US" dirty="0"/>
          </a:p>
        </p:txBody>
      </p:sp>
      <p:sp>
        <p:nvSpPr>
          <p:cNvPr id="4" name="Footer Placeholder 3">
            <a:extLst>
              <a:ext uri="{FF2B5EF4-FFF2-40B4-BE49-F238E27FC236}">
                <a16:creationId xmlns:a16="http://schemas.microsoft.com/office/drawing/2014/main" id="{61D650AE-565B-C064-1618-AF943B0131F6}"/>
              </a:ext>
            </a:extLst>
          </p:cNvPr>
          <p:cNvSpPr>
            <a:spLocks noGrp="1"/>
          </p:cNvSpPr>
          <p:nvPr>
            <p:ph type="ftr" sz="quarter" idx="11"/>
          </p:nvPr>
        </p:nvSpPr>
        <p:spPr/>
        <p:txBody>
          <a:bodyPr/>
          <a:lstStyle/>
          <a:p>
            <a:pPr>
              <a:defRPr/>
            </a:pPr>
            <a:endParaRPr lang="en-US"/>
          </a:p>
        </p:txBody>
      </p:sp>
      <p:pic>
        <p:nvPicPr>
          <p:cNvPr id="26626" name="Picture 2">
            <a:extLst>
              <a:ext uri="{FF2B5EF4-FFF2-40B4-BE49-F238E27FC236}">
                <a16:creationId xmlns:a16="http://schemas.microsoft.com/office/drawing/2014/main" id="{705CAD76-67B3-E676-1373-F54949EB7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9088"/>
            <a:ext cx="9144000" cy="454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72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EAED6306-EFA2-1865-43CE-5D17CC827C5D}"/>
              </a:ext>
            </a:extLst>
          </p:cNvPr>
          <p:cNvSpPr>
            <a:spLocks noGrp="1"/>
          </p:cNvSpPr>
          <p:nvPr>
            <p:ph type="title"/>
          </p:nvPr>
        </p:nvSpPr>
        <p:spPr/>
        <p:txBody>
          <a:bodyPr/>
          <a:lstStyle/>
          <a:p>
            <a:r>
              <a:rPr lang="en-US" altLang="en-US" dirty="0">
                <a:latin typeface="Arial" panose="020B0604020202020204" pitchFamily="34" charset="0"/>
              </a:rPr>
              <a:t>T</a:t>
            </a:r>
            <a:r>
              <a:rPr lang="en-US" b="1" dirty="0">
                <a:solidFill>
                  <a:srgbClr val="222222"/>
                </a:solidFill>
                <a:effectLst/>
                <a:latin typeface="Helvetica Neue"/>
              </a:rPr>
              <a:t>he Final Output of the Positional Encoding Layer</a:t>
            </a:r>
            <a:br>
              <a:rPr lang="en-US" b="1" dirty="0">
                <a:solidFill>
                  <a:srgbClr val="222222"/>
                </a:solidFill>
                <a:effectLst/>
                <a:latin typeface="Helvetica Neue"/>
              </a:rPr>
            </a:br>
            <a:endParaRPr lang="en-US" altLang="en-US" dirty="0">
              <a:latin typeface="Arial" panose="020B0604020202020204" pitchFamily="34" charset="0"/>
            </a:endParaRPr>
          </a:p>
        </p:txBody>
      </p:sp>
      <p:sp>
        <p:nvSpPr>
          <p:cNvPr id="2" name="Text Placeholder 1">
            <a:extLst>
              <a:ext uri="{FF2B5EF4-FFF2-40B4-BE49-F238E27FC236}">
                <a16:creationId xmlns:a16="http://schemas.microsoft.com/office/drawing/2014/main" id="{1C45FDA7-5B6D-6940-CEF4-DF8C5567C1E6}"/>
              </a:ext>
            </a:extLst>
          </p:cNvPr>
          <p:cNvSpPr>
            <a:spLocks noGrp="1"/>
          </p:cNvSpPr>
          <p:nvPr>
            <p:ph type="body" sz="quarter" idx="10"/>
          </p:nvPr>
        </p:nvSpPr>
        <p:spPr>
          <a:xfrm>
            <a:off x="457200" y="620689"/>
            <a:ext cx="8229600" cy="4648224"/>
          </a:xfrm>
        </p:spPr>
        <p:txBody>
          <a:bodyPr/>
          <a:lstStyle/>
          <a:p>
            <a:r>
              <a:rPr lang="en-US" b="0" i="0" dirty="0">
                <a:solidFill>
                  <a:srgbClr val="555555"/>
                </a:solidFill>
                <a:effectLst/>
                <a:latin typeface="Helvetica Neue"/>
              </a:rPr>
              <a:t>The positional encoding layer sums the positional vector with the word encoding and outputs this matrix for the subsequent layers. The entire process is shown below.</a:t>
            </a:r>
            <a:endParaRPr lang="en-US" dirty="0"/>
          </a:p>
        </p:txBody>
      </p:sp>
      <p:sp>
        <p:nvSpPr>
          <p:cNvPr id="13315" name="Footer Placeholder 3">
            <a:extLst>
              <a:ext uri="{FF2B5EF4-FFF2-40B4-BE49-F238E27FC236}">
                <a16:creationId xmlns:a16="http://schemas.microsoft.com/office/drawing/2014/main" id="{AC03129A-6D6C-28AF-E092-660B0D3B5C2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000">
              <a:solidFill>
                <a:srgbClr val="D95900"/>
              </a:solidFill>
              <a:cs typeface="Arial" panose="020B0604020202020204" pitchFamily="34" charset="0"/>
            </a:endParaRPr>
          </a:p>
        </p:txBody>
      </p:sp>
      <p:pic>
        <p:nvPicPr>
          <p:cNvPr id="13317" name="Picture 5">
            <a:extLst>
              <a:ext uri="{FF2B5EF4-FFF2-40B4-BE49-F238E27FC236}">
                <a16:creationId xmlns:a16="http://schemas.microsoft.com/office/drawing/2014/main" id="{D747B0B0-DDB4-33B4-87EB-1669B5FC6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9144000" cy="516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824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DC4C-6D2D-AE5B-0770-7EC94CB738CE}"/>
              </a:ext>
            </a:extLst>
          </p:cNvPr>
          <p:cNvSpPr>
            <a:spLocks noGrp="1"/>
          </p:cNvSpPr>
          <p:nvPr>
            <p:ph type="title"/>
          </p:nvPr>
        </p:nvSpPr>
        <p:spPr/>
        <p:txBody>
          <a:bodyPr/>
          <a:lstStyle/>
          <a:p>
            <a:r>
              <a:rPr lang="en-CA" sz="4800"/>
              <a:t>Self-Attention Layer</a:t>
            </a:r>
            <a:endParaRPr lang="en-US" sz="4800" dirty="0"/>
          </a:p>
        </p:txBody>
      </p:sp>
      <p:sp>
        <p:nvSpPr>
          <p:cNvPr id="3" name="Text Placeholder 2">
            <a:extLst>
              <a:ext uri="{FF2B5EF4-FFF2-40B4-BE49-F238E27FC236}">
                <a16:creationId xmlns:a16="http://schemas.microsoft.com/office/drawing/2014/main" id="{23543893-0F24-037A-7626-58BF7B078529}"/>
              </a:ext>
            </a:extLst>
          </p:cNvPr>
          <p:cNvSpPr>
            <a:spLocks noGrp="1"/>
          </p:cNvSpPr>
          <p:nvPr>
            <p:ph type="body" sz="quarter" idx="10"/>
          </p:nvPr>
        </p:nvSpPr>
        <p:spPr>
          <a:xfrm>
            <a:off x="179512" y="908720"/>
            <a:ext cx="8712968" cy="5720679"/>
          </a:xfrm>
        </p:spPr>
        <p:txBody>
          <a:bodyPr/>
          <a:lstStyle/>
          <a:p>
            <a:pPr>
              <a:buFont typeface="Wingdings" panose="05000000000000000000" pitchFamily="2" charset="2"/>
              <a:buChar char="q"/>
            </a:pPr>
            <a:r>
              <a:rPr lang="en-US" sz="2000" spc="-5">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same word can be used with different meanings. This tends to confuse language models, since an embedding simply sends words to vectors, without knowing which definition of the word they’re using.</a:t>
            </a:r>
          </a:p>
          <a:p>
            <a:pPr>
              <a:buFont typeface="Wingdings" panose="05000000000000000000" pitchFamily="2" charset="2"/>
              <a:buChar char="q"/>
            </a:pPr>
            <a:r>
              <a:rPr lang="en-US" sz="2000" spc="-5">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Attention is a very useful technique that helps language models understand the context. </a:t>
            </a:r>
          </a:p>
          <a:p>
            <a:pPr>
              <a:buFont typeface="Wingdings" panose="05000000000000000000" pitchFamily="2" charset="2"/>
              <a:buChar char="q"/>
            </a:pPr>
            <a:r>
              <a:rPr lang="en-US" sz="2000" b="1" u="sng" spc="-5">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Example</a:t>
            </a:r>
            <a:r>
              <a:rPr lang="en-US" sz="2000" spc="-5">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consider the following two sentences: “</a:t>
            </a:r>
            <a:r>
              <a:rPr lang="en-US" sz="2000" spc="-5">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The bank of the river.”, and “Money in the bank.”</a:t>
            </a:r>
          </a:p>
          <a:p>
            <a:pPr>
              <a:buFont typeface="Wingdings" panose="05000000000000000000" pitchFamily="2" charset="2"/>
              <a:buChar char="q"/>
            </a:pPr>
            <a:r>
              <a:rPr lang="en-US" sz="2000" spc="-5">
                <a:solidFill>
                  <a:srgbClr val="242424"/>
                </a:solidFill>
                <a:latin typeface="Georgia" panose="02040502050405020303" pitchFamily="18" charset="0"/>
                <a:ea typeface="Times New Roman" panose="02020603050405020304" pitchFamily="18" charset="0"/>
                <a:cs typeface="Times New Roman" panose="02020603050405020304" pitchFamily="18" charset="0"/>
              </a:rPr>
              <a:t>T</a:t>
            </a:r>
            <a:r>
              <a:rPr lang="en-US" sz="2000" spc="-5">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he word ‘bank’ appears in both, but with different meanings: in the 1</a:t>
            </a:r>
            <a:r>
              <a:rPr lang="en-US" sz="2000" spc="-5" baseline="3000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st</a:t>
            </a:r>
            <a:r>
              <a:rPr lang="en-US" sz="2000" spc="-5">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sentence the word ‘river’ let us know that we’re talking about the land. In the 2</a:t>
            </a:r>
            <a:r>
              <a:rPr lang="en-US" sz="2000" spc="-5" baseline="3000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nd</a:t>
            </a:r>
            <a:r>
              <a:rPr lang="en-US" sz="2000" spc="-5">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sentence the word ‘money’ let us know that we are referring to a financial institution.</a:t>
            </a:r>
            <a:endParaRPr lang="en-US" sz="2000" dirty="0"/>
          </a:p>
        </p:txBody>
      </p:sp>
      <p:sp>
        <p:nvSpPr>
          <p:cNvPr id="4" name="Footer Placeholder 3">
            <a:extLst>
              <a:ext uri="{FF2B5EF4-FFF2-40B4-BE49-F238E27FC236}">
                <a16:creationId xmlns:a16="http://schemas.microsoft.com/office/drawing/2014/main" id="{30100517-257E-F662-B1CB-DA1DE8A3A459}"/>
              </a:ext>
            </a:extLst>
          </p:cNvPr>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12477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BB07-5F5A-0A9E-A995-4B08F65B3257}"/>
              </a:ext>
            </a:extLst>
          </p:cNvPr>
          <p:cNvSpPr>
            <a:spLocks noGrp="1"/>
          </p:cNvSpPr>
          <p:nvPr>
            <p:ph type="title"/>
          </p:nvPr>
        </p:nvSpPr>
        <p:spPr/>
        <p:txBody>
          <a:bodyPr/>
          <a:lstStyle/>
          <a:p>
            <a:r>
              <a:rPr lang="en-CA" sz="4800" dirty="0"/>
              <a:t>Self-Attention Layer</a:t>
            </a:r>
            <a:endParaRPr lang="en-US" sz="4800" dirty="0"/>
          </a:p>
        </p:txBody>
      </p:sp>
      <p:sp>
        <p:nvSpPr>
          <p:cNvPr id="3" name="Text Placeholder 2">
            <a:extLst>
              <a:ext uri="{FF2B5EF4-FFF2-40B4-BE49-F238E27FC236}">
                <a16:creationId xmlns:a16="http://schemas.microsoft.com/office/drawing/2014/main" id="{0848F188-26B3-5E91-01EC-6C1928E05A3B}"/>
              </a:ext>
            </a:extLst>
          </p:cNvPr>
          <p:cNvSpPr>
            <a:spLocks noGrp="1"/>
          </p:cNvSpPr>
          <p:nvPr>
            <p:ph type="body" sz="quarter" idx="10"/>
          </p:nvPr>
        </p:nvSpPr>
        <p:spPr/>
        <p:txBody>
          <a:bodyPr/>
          <a:lstStyle/>
          <a:p>
            <a:pPr>
              <a:buFont typeface="Wingdings" panose="05000000000000000000" pitchFamily="2" charset="2"/>
              <a:buChar char="q"/>
            </a:pPr>
            <a:r>
              <a:rPr lang="en-US" sz="2400" spc="-5" dirty="0">
                <a:solidFill>
                  <a:srgbClr val="242424"/>
                </a:solidFill>
                <a:latin typeface="Georgia" panose="02040502050405020303" pitchFamily="18" charset="0"/>
                <a:ea typeface="Times New Roman" panose="02020603050405020304" pitchFamily="18" charset="0"/>
                <a:cs typeface="Times New Roman" panose="02020603050405020304" pitchFamily="18" charset="0"/>
              </a:rPr>
              <a:t>W</a:t>
            </a:r>
            <a:r>
              <a:rPr lang="en-US" sz="24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hat attention does in these 2 sentences is to move the </a:t>
            </a:r>
            <a:r>
              <a:rPr lang="en-US" sz="2400" spc="-5" dirty="0">
                <a:solidFill>
                  <a:srgbClr val="242424"/>
                </a:solidFill>
                <a:latin typeface="Georgia" panose="02040502050405020303" pitchFamily="18" charset="0"/>
                <a:ea typeface="Times New Roman" panose="02020603050405020304" pitchFamily="18" charset="0"/>
                <a:cs typeface="Times New Roman" panose="02020603050405020304" pitchFamily="18" charset="0"/>
              </a:rPr>
              <a:t>key </a:t>
            </a:r>
            <a:r>
              <a:rPr lang="en-US" sz="24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words in a sentence closer in the word embedding. </a:t>
            </a:r>
          </a:p>
          <a:p>
            <a:pPr>
              <a:buFont typeface="Wingdings" panose="05000000000000000000" pitchFamily="2" charset="2"/>
              <a:buChar char="q"/>
            </a:pPr>
            <a:r>
              <a:rPr lang="en-US" sz="24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This way, the word “bank” in the 1</a:t>
            </a:r>
            <a:r>
              <a:rPr lang="en-US" sz="2400" spc="-5" baseline="30000"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st</a:t>
            </a:r>
            <a:r>
              <a:rPr lang="en-US" sz="24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sentence will be moved closer to the word “money”. </a:t>
            </a:r>
          </a:p>
          <a:p>
            <a:pPr>
              <a:buFont typeface="Wingdings" panose="05000000000000000000" pitchFamily="2" charset="2"/>
              <a:buChar char="q"/>
            </a:pPr>
            <a:r>
              <a:rPr lang="en-US" sz="24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Equivalently, in the 2</a:t>
            </a:r>
            <a:r>
              <a:rPr lang="en-US" sz="2400" spc="-5" baseline="30000"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nd</a:t>
            </a:r>
            <a:r>
              <a:rPr lang="en-US" sz="24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sentence, the word “bank” will be moved closer to the word “river”. </a:t>
            </a:r>
          </a:p>
          <a:p>
            <a:pPr>
              <a:buFont typeface="Wingdings" panose="05000000000000000000" pitchFamily="2" charset="2"/>
              <a:buChar char="q"/>
            </a:pPr>
            <a:r>
              <a:rPr lang="en-US" sz="24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That way, the modified word “bank” in each of the two sentences will carry some of the information of the neighboring words, adding context to it.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2400" dirty="0"/>
          </a:p>
        </p:txBody>
      </p:sp>
      <p:sp>
        <p:nvSpPr>
          <p:cNvPr id="4" name="Footer Placeholder 3">
            <a:extLst>
              <a:ext uri="{FF2B5EF4-FFF2-40B4-BE49-F238E27FC236}">
                <a16:creationId xmlns:a16="http://schemas.microsoft.com/office/drawing/2014/main" id="{28CB8E47-7DEA-FD0A-4567-9343CC013E82}"/>
              </a:ext>
            </a:extLst>
          </p:cNvPr>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24372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ubtitle 1">
            <a:extLst>
              <a:ext uri="{FF2B5EF4-FFF2-40B4-BE49-F238E27FC236}">
                <a16:creationId xmlns:a16="http://schemas.microsoft.com/office/drawing/2014/main" id="{208E6B15-5B25-AA35-7E72-798A5256620A}"/>
              </a:ext>
            </a:extLst>
          </p:cNvPr>
          <p:cNvSpPr>
            <a:spLocks noGrp="1"/>
          </p:cNvSpPr>
          <p:nvPr>
            <p:ph type="subTitle" idx="1"/>
          </p:nvPr>
        </p:nvSpPr>
        <p:spPr>
          <a:xfrm rot="21075469">
            <a:off x="449263" y="5273675"/>
            <a:ext cx="6348412" cy="419100"/>
          </a:xfrm>
        </p:spPr>
        <p:txBody>
          <a:bodyPr/>
          <a:lstStyle/>
          <a:p>
            <a:r>
              <a:rPr lang="en-US" altLang="en-US" sz="2000" b="1" dirty="0">
                <a:solidFill>
                  <a:schemeClr val="accent6">
                    <a:lumMod val="75000"/>
                  </a:schemeClr>
                </a:solidFill>
                <a:latin typeface="Arial" panose="020B0604020202020204" pitchFamily="34" charset="0"/>
              </a:rPr>
              <a:t>TRANSFORMER NETWORK MODELS</a:t>
            </a:r>
          </a:p>
        </p:txBody>
      </p:sp>
      <p:pic>
        <p:nvPicPr>
          <p:cNvPr id="2" name="Picture 1" descr="A robot with arms raised and a building behind it&#10;&#10;Description automatically generated with medium confidence">
            <a:extLst>
              <a:ext uri="{FF2B5EF4-FFF2-40B4-BE49-F238E27FC236}">
                <a16:creationId xmlns:a16="http://schemas.microsoft.com/office/drawing/2014/main" id="{F04D9B86-2794-90A7-1ED7-721C5273A6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13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51941" y="391016"/>
            <a:ext cx="7810469" cy="769441"/>
          </a:xfrm>
          <a:prstGeom prst="rect">
            <a:avLst/>
          </a:prstGeom>
          <a:noFill/>
        </p:spPr>
        <p:txBody>
          <a:bodyPr wrap="square" rtlCol="0">
            <a:spAutoFit/>
          </a:bodyPr>
          <a:lstStyle>
            <a:defPPr>
              <a:defRPr lang="zh-CN"/>
            </a:defPPr>
            <a:lvl1pPr>
              <a:defRPr sz="2800" b="1">
                <a:latin typeface="Segoe UI Light" pitchFamily="34" charset="0"/>
                <a:ea typeface="造字工房悦黑体验版常规体" pitchFamily="50" charset="-122"/>
                <a:cs typeface="Segoe UI Light" pitchFamily="34" charset="0"/>
              </a:defRPr>
            </a:lvl1pPr>
          </a:lstStyle>
          <a:p>
            <a:r>
              <a:rPr lang="en-CA" sz="4400" dirty="0">
                <a:solidFill>
                  <a:schemeClr val="accent6">
                    <a:lumMod val="75000"/>
                  </a:schemeClr>
                </a:solidFill>
              </a:rPr>
              <a:t>Self-Attention Layer</a:t>
            </a:r>
            <a:endParaRPr lang="en-US" altLang="zh-CN" sz="4400" dirty="0">
              <a:solidFill>
                <a:schemeClr val="accent6">
                  <a:lumMod val="75000"/>
                </a:schemeClr>
              </a:solidFill>
              <a:sym typeface="+mn-ea"/>
            </a:endParaRPr>
          </a:p>
        </p:txBody>
      </p:sp>
      <p:sp>
        <p:nvSpPr>
          <p:cNvPr id="10" name="TextBox 9">
            <a:extLst>
              <a:ext uri="{FF2B5EF4-FFF2-40B4-BE49-F238E27FC236}">
                <a16:creationId xmlns:a16="http://schemas.microsoft.com/office/drawing/2014/main" id="{C9A0DE2F-3FC8-42FB-948F-AF66291157E9}"/>
              </a:ext>
            </a:extLst>
          </p:cNvPr>
          <p:cNvSpPr txBox="1"/>
          <p:nvPr/>
        </p:nvSpPr>
        <p:spPr>
          <a:xfrm>
            <a:off x="251520" y="1460821"/>
            <a:ext cx="5256583" cy="3046988"/>
          </a:xfrm>
          <a:prstGeom prst="rect">
            <a:avLst/>
          </a:prstGeom>
          <a:noFill/>
        </p:spPr>
        <p:txBody>
          <a:bodyPr wrap="square" rtlCol="0">
            <a:spAutoFit/>
          </a:bodyPr>
          <a:lstStyle/>
          <a:p>
            <a:pPr marL="214313" indent="-214313">
              <a:buFont typeface="Wingdings" panose="05000000000000000000" pitchFamily="2" charset="2"/>
              <a:buChar char="Ø"/>
            </a:pPr>
            <a:r>
              <a:rPr lang="en-US" sz="2400" dirty="0"/>
              <a:t>Scaled Dot-Product Attention:</a:t>
            </a:r>
          </a:p>
          <a:p>
            <a:r>
              <a:rPr lang="en-US" sz="2400" kern="0" spc="-5" dirty="0">
                <a:solidFill>
                  <a:srgbClr val="242424"/>
                </a:solidFill>
                <a:latin typeface="Georgia" panose="02040502050405020303" pitchFamily="18" charset="0"/>
                <a:ea typeface="Times New Roman" panose="02020603050405020304" pitchFamily="18" charset="0"/>
                <a:cs typeface="Segoe UI" panose="020B0502040204020203" pitchFamily="34" charset="0"/>
              </a:rPr>
              <a:t>The operations involved </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within Self-Attention Layer </a:t>
            </a:r>
            <a:r>
              <a:rPr lang="en-US" sz="2400" kern="0" spc="-5" dirty="0" err="1">
                <a:solidFill>
                  <a:srgbClr val="242424"/>
                </a:solidFill>
                <a:latin typeface="Georgia" panose="02040502050405020303" pitchFamily="18" charset="0"/>
                <a:ea typeface="Times New Roman" panose="02020603050405020304" pitchFamily="18" charset="0"/>
                <a:cs typeface="Segoe UI" panose="020B0502040204020203" pitchFamily="34" charset="0"/>
              </a:rPr>
              <a:t>ara</a:t>
            </a:r>
            <a:r>
              <a:rPr lang="en-US" sz="2400" kern="0" spc="-5" dirty="0">
                <a:solidFill>
                  <a:srgbClr val="242424"/>
                </a:solidFill>
                <a:latin typeface="Georgia" panose="02040502050405020303" pitchFamily="18" charset="0"/>
                <a:ea typeface="Times New Roman" panose="02020603050405020304" pitchFamily="18" charset="0"/>
                <a:cs typeface="Segoe UI" panose="020B0502040204020203" pitchFamily="34" charset="0"/>
              </a:rPr>
              <a:t> all based on </a:t>
            </a: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Matrix multiplication. </a:t>
            </a:r>
          </a:p>
          <a:p>
            <a:r>
              <a:rPr lang="en-US" sz="2400" kern="0" spc="-5" dirty="0">
                <a:solidFill>
                  <a:srgbClr val="242424"/>
                </a:solidFill>
                <a:latin typeface="Georgia" panose="02040502050405020303" pitchFamily="18" charset="0"/>
                <a:cs typeface="Segoe UI" panose="020B0502040204020203" pitchFamily="34" charset="0"/>
              </a:rPr>
              <a:t>It consists in computing 3 vectors (Query) </a:t>
            </a:r>
            <a:r>
              <a:rPr lang="en-US" sz="2400" b="1" kern="0" spc="-5" dirty="0">
                <a:solidFill>
                  <a:schemeClr val="accent6">
                    <a:lumMod val="75000"/>
                  </a:schemeClr>
                </a:solidFill>
                <a:latin typeface="Georgia" panose="02040502050405020303" pitchFamily="18" charset="0"/>
                <a:cs typeface="Segoe UI" panose="020B0502040204020203" pitchFamily="34" charset="0"/>
              </a:rPr>
              <a:t>Q</a:t>
            </a:r>
            <a:r>
              <a:rPr lang="en-US" sz="2400" kern="0" spc="-5" dirty="0">
                <a:solidFill>
                  <a:srgbClr val="242424"/>
                </a:solidFill>
                <a:latin typeface="Georgia" panose="02040502050405020303" pitchFamily="18" charset="0"/>
                <a:cs typeface="Segoe UI" panose="020B0502040204020203" pitchFamily="34" charset="0"/>
              </a:rPr>
              <a:t>, (Key) </a:t>
            </a:r>
            <a:r>
              <a:rPr lang="en-US" sz="2400" b="1" kern="0" spc="-5" dirty="0">
                <a:solidFill>
                  <a:schemeClr val="accent6">
                    <a:lumMod val="75000"/>
                  </a:schemeClr>
                </a:solidFill>
                <a:latin typeface="Georgia" panose="02040502050405020303" pitchFamily="18" charset="0"/>
                <a:cs typeface="Segoe UI" panose="020B0502040204020203" pitchFamily="34" charset="0"/>
              </a:rPr>
              <a:t>K</a:t>
            </a:r>
            <a:r>
              <a:rPr lang="en-US" sz="2400" kern="0" spc="-5" dirty="0">
                <a:solidFill>
                  <a:srgbClr val="242424"/>
                </a:solidFill>
                <a:latin typeface="Georgia" panose="02040502050405020303" pitchFamily="18" charset="0"/>
                <a:cs typeface="Segoe UI" panose="020B0502040204020203" pitchFamily="34" charset="0"/>
              </a:rPr>
              <a:t>, and (Value) </a:t>
            </a:r>
            <a:r>
              <a:rPr lang="en-US" sz="2400" b="1" kern="0" spc="-5" dirty="0">
                <a:solidFill>
                  <a:schemeClr val="accent6">
                    <a:lumMod val="75000"/>
                  </a:schemeClr>
                </a:solidFill>
                <a:latin typeface="Georgia" panose="02040502050405020303" pitchFamily="18" charset="0"/>
                <a:cs typeface="Segoe UI" panose="020B0502040204020203" pitchFamily="34" charset="0"/>
              </a:rPr>
              <a:t>V</a:t>
            </a:r>
            <a:endParaRPr lang="en-US" sz="2400" b="1" dirty="0">
              <a:solidFill>
                <a:schemeClr val="accent6">
                  <a:lumMod val="75000"/>
                </a:schemeClr>
              </a:solidFill>
            </a:endParaRPr>
          </a:p>
          <a:p>
            <a:endParaRPr lang="en-US" sz="2400" dirty="0"/>
          </a:p>
          <a:p>
            <a:pPr marL="214313" indent="-214313">
              <a:buFont typeface="Wingdings" panose="05000000000000000000" pitchFamily="2" charset="2"/>
              <a:buChar char="Ø"/>
            </a:pPr>
            <a:endParaRPr lang="en-US" sz="2400" dirty="0"/>
          </a:p>
        </p:txBody>
      </p:sp>
      <p:pic>
        <p:nvPicPr>
          <p:cNvPr id="3" name="Picture 2"/>
          <p:cNvPicPr>
            <a:picLocks noChangeAspect="1"/>
          </p:cNvPicPr>
          <p:nvPr/>
        </p:nvPicPr>
        <p:blipFill>
          <a:blip r:embed="rId2"/>
          <a:stretch>
            <a:fillRect/>
          </a:stretch>
        </p:blipFill>
        <p:spPr>
          <a:xfrm>
            <a:off x="5341143" y="1963476"/>
            <a:ext cx="2580490" cy="2932375"/>
          </a:xfrm>
          <a:prstGeom prst="rect">
            <a:avLst/>
          </a:prstGeom>
        </p:spPr>
      </p:pic>
      <p:pic>
        <p:nvPicPr>
          <p:cNvPr id="6" name="Picture 5"/>
          <p:cNvPicPr>
            <a:picLocks noChangeAspect="1"/>
          </p:cNvPicPr>
          <p:nvPr/>
        </p:nvPicPr>
        <p:blipFill>
          <a:blip r:embed="rId3"/>
          <a:stretch>
            <a:fillRect/>
          </a:stretch>
        </p:blipFill>
        <p:spPr>
          <a:xfrm>
            <a:off x="642490" y="4520613"/>
            <a:ext cx="3501485" cy="612970"/>
          </a:xfrm>
          <a:prstGeom prst="rect">
            <a:avLst/>
          </a:prstGeom>
        </p:spPr>
      </p:pic>
      <p:sp>
        <p:nvSpPr>
          <p:cNvPr id="7" name="TextBox 6"/>
          <p:cNvSpPr txBox="1"/>
          <p:nvPr/>
        </p:nvSpPr>
        <p:spPr>
          <a:xfrm>
            <a:off x="628650" y="3999978"/>
            <a:ext cx="3314700" cy="738664"/>
          </a:xfrm>
          <a:prstGeom prst="rect">
            <a:avLst/>
          </a:prstGeom>
          <a:noFill/>
        </p:spPr>
        <p:txBody>
          <a:bodyPr wrap="square" rtlCol="0">
            <a:spAutoFit/>
          </a:bodyPr>
          <a:lstStyle/>
          <a:p>
            <a:r>
              <a:rPr lang="en-US" sz="2100" dirty="0"/>
              <a:t>Q: queries, K: keys, V: values</a:t>
            </a:r>
          </a:p>
        </p:txBody>
      </p:sp>
      <p:sp>
        <p:nvSpPr>
          <p:cNvPr id="15" name="Rectangle 14">
            <a:extLst>
              <a:ext uri="{FF2B5EF4-FFF2-40B4-BE49-F238E27FC236}">
                <a16:creationId xmlns:a16="http://schemas.microsoft.com/office/drawing/2014/main" id="{B0997E75-2573-450C-96C7-0FF510DB39D8}"/>
              </a:ext>
            </a:extLst>
          </p:cNvPr>
          <p:cNvSpPr/>
          <p:nvPr/>
        </p:nvSpPr>
        <p:spPr>
          <a:xfrm>
            <a:off x="642490" y="4048864"/>
            <a:ext cx="3501485" cy="1084719"/>
          </a:xfrm>
          <a:prstGeom prst="rect">
            <a:avLst/>
          </a:pr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966177"/>
      </p:ext>
    </p:extLst>
  </p:cSld>
  <p:clrMapOvr>
    <a:masterClrMapping/>
  </p:clrMapOvr>
  <p:transition advTm="10429"/>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B627-82A3-A9E0-C701-256B89136D42}"/>
              </a:ext>
            </a:extLst>
          </p:cNvPr>
          <p:cNvSpPr>
            <a:spLocks noGrp="1"/>
          </p:cNvSpPr>
          <p:nvPr>
            <p:ph type="title"/>
          </p:nvPr>
        </p:nvSpPr>
        <p:spPr/>
        <p:txBody>
          <a:bodyPr/>
          <a:lstStyle/>
          <a:p>
            <a:br>
              <a:rPr lang="en-CA" sz="4400" dirty="0">
                <a:solidFill>
                  <a:schemeClr val="accent6">
                    <a:lumMod val="75000"/>
                  </a:schemeClr>
                </a:solidFill>
              </a:rPr>
            </a:br>
            <a:r>
              <a:rPr lang="en-CA" sz="4400" dirty="0">
                <a:solidFill>
                  <a:schemeClr val="accent6">
                    <a:lumMod val="75000"/>
                  </a:schemeClr>
                </a:solidFill>
              </a:rPr>
              <a:t>Self-Attention Layer</a:t>
            </a:r>
            <a:br>
              <a:rPr lang="en-US" altLang="zh-CN" sz="4400" dirty="0">
                <a:solidFill>
                  <a:schemeClr val="accent6">
                    <a:lumMod val="75000"/>
                  </a:schemeClr>
                </a:solidFill>
                <a:sym typeface="+mn-ea"/>
              </a:rPr>
            </a:br>
            <a:endParaRPr lang="en-US" sz="4400" dirty="0"/>
          </a:p>
        </p:txBody>
      </p:sp>
      <p:sp>
        <p:nvSpPr>
          <p:cNvPr id="3" name="Text Placeholder 2">
            <a:extLst>
              <a:ext uri="{FF2B5EF4-FFF2-40B4-BE49-F238E27FC236}">
                <a16:creationId xmlns:a16="http://schemas.microsoft.com/office/drawing/2014/main" id="{6E09CD47-A262-2522-9364-153F9B6540FA}"/>
              </a:ext>
            </a:extLst>
          </p:cNvPr>
          <p:cNvSpPr>
            <a:spLocks noGrp="1"/>
          </p:cNvSpPr>
          <p:nvPr>
            <p:ph type="body" sz="quarter" idx="10"/>
          </p:nvPr>
        </p:nvSpPr>
        <p:spPr>
          <a:xfrm>
            <a:off x="457200" y="1189037"/>
            <a:ext cx="8229600" cy="5059363"/>
          </a:xfrm>
        </p:spPr>
        <p:txBody>
          <a:bodyPr/>
          <a:lstStyle/>
          <a:p>
            <a:pPr>
              <a:lnSpc>
                <a:spcPts val="2400"/>
              </a:lnSpc>
              <a:spcBef>
                <a:spcPts val="2570"/>
              </a:spcBef>
              <a:spcAft>
                <a:spcPts val="800"/>
              </a:spcAft>
              <a:buFont typeface="Wingdings" panose="05000000000000000000" pitchFamily="2" charset="2"/>
              <a:buChar char="q"/>
            </a:pPr>
            <a:r>
              <a:rPr lang="en-US" sz="2400" kern="0" spc="-5" dirty="0">
                <a:solidFill>
                  <a:srgbClr val="242424"/>
                </a:solidFill>
                <a:latin typeface="Georgia" panose="02040502050405020303" pitchFamily="18" charset="0"/>
                <a:ea typeface="Times New Roman" panose="02020603050405020304" pitchFamily="18" charset="0"/>
                <a:cs typeface="Segoe UI" panose="020B0502040204020203" pitchFamily="34" charset="0"/>
              </a:rPr>
              <a:t>C</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alculate</a:t>
            </a: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Query, Key </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and</a:t>
            </a: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Value </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of this self attention respectively.</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ts val="2400"/>
              </a:lnSpc>
              <a:spcBef>
                <a:spcPts val="2570"/>
              </a:spcBef>
              <a:spcAft>
                <a:spcPts val="800"/>
              </a:spcAft>
              <a:buSzPts val="1000"/>
              <a:buFont typeface="Wingdings" panose="05000000000000000000" pitchFamily="2" charset="2"/>
              <a:buChar char="q"/>
              <a:tabLst>
                <a:tab pos="457200" algn="l"/>
              </a:tabLst>
            </a:pP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q </a:t>
            </a:r>
            <a:r>
              <a:rPr lang="en-US" sz="2400"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ⁱ</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(Query) = W </a:t>
            </a:r>
            <a:r>
              <a:rPr lang="en-US" sz="2400" kern="0" spc="-5" dirty="0">
                <a:solidFill>
                  <a:srgbClr val="242424"/>
                </a:solidFill>
                <a:effectLst/>
                <a:latin typeface="Gadugi" panose="020B0502040204020203" pitchFamily="34" charset="0"/>
                <a:ea typeface="Times New Roman" panose="02020603050405020304" pitchFamily="18" charset="0"/>
                <a:cs typeface="Gadugi" panose="020B0502040204020203" pitchFamily="34" charset="0"/>
              </a:rPr>
              <a:t>ᑫ</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 </a:t>
            </a:r>
            <a:r>
              <a:rPr lang="en-US" sz="2400"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ⁱ</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ts val="2400"/>
              </a:lnSpc>
              <a:spcBef>
                <a:spcPts val="1370"/>
              </a:spcBef>
              <a:spcAft>
                <a:spcPts val="800"/>
              </a:spcAft>
              <a:buSzPts val="1000"/>
              <a:buFont typeface="Wingdings" panose="05000000000000000000" pitchFamily="2" charset="2"/>
              <a:buChar char="q"/>
              <a:tabLst>
                <a:tab pos="457200" algn="l"/>
              </a:tabLst>
            </a:pP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k </a:t>
            </a:r>
            <a:r>
              <a:rPr lang="en-US" sz="2400"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ⁱ</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(Key) = W </a:t>
            </a:r>
            <a:r>
              <a:rPr lang="en-US" sz="2400"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ᵏ</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 </a:t>
            </a:r>
            <a:r>
              <a:rPr lang="en-US" sz="2400"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ⁱ</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ts val="2400"/>
              </a:lnSpc>
              <a:spcBef>
                <a:spcPts val="1370"/>
              </a:spcBef>
              <a:spcAft>
                <a:spcPts val="800"/>
              </a:spcAft>
              <a:buSzPts val="1000"/>
              <a:buFont typeface="Wingdings" panose="05000000000000000000" pitchFamily="2" charset="2"/>
              <a:buChar char="q"/>
              <a:tabLst>
                <a:tab pos="457200" algn="l"/>
              </a:tabLst>
            </a:pP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v </a:t>
            </a:r>
            <a:r>
              <a:rPr lang="en-US" sz="2400"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ⁱ</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(Value) = W </a:t>
            </a:r>
            <a:r>
              <a:rPr lang="en-US" sz="2400"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ᵛ</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 </a:t>
            </a:r>
            <a:r>
              <a:rPr lang="en-US" sz="2400"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ⁱ</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W </a:t>
            </a:r>
            <a:r>
              <a:rPr lang="en-US" sz="2400" kern="0" spc="-5" dirty="0">
                <a:solidFill>
                  <a:srgbClr val="242424"/>
                </a:solidFill>
                <a:effectLst/>
                <a:latin typeface="Gadugi" panose="020B0502040204020203" pitchFamily="34" charset="0"/>
                <a:ea typeface="Times New Roman" panose="02020603050405020304" pitchFamily="18" charset="0"/>
                <a:cs typeface="Gadugi" panose="020B0502040204020203" pitchFamily="34" charset="0"/>
              </a:rPr>
              <a:t>ᑫ</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W </a:t>
            </a:r>
            <a:r>
              <a:rPr lang="en-US" sz="2400" kern="0" spc="-5" dirty="0">
                <a:solidFill>
                  <a:srgbClr val="242424"/>
                </a:solidFill>
                <a:effectLst/>
                <a:latin typeface="Times New Roman" panose="02020603050405020304" pitchFamily="18" charset="0"/>
                <a:ea typeface="Times New Roman" panose="02020603050405020304" pitchFamily="18" charset="0"/>
              </a:rPr>
              <a:t>ᵏ</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W </a:t>
            </a:r>
            <a:r>
              <a:rPr lang="en-US" sz="2400" kern="0" spc="-5" dirty="0">
                <a:solidFill>
                  <a:srgbClr val="242424"/>
                </a:solidFill>
                <a:effectLst/>
                <a:latin typeface="Times New Roman" panose="02020603050405020304" pitchFamily="18" charset="0"/>
                <a:ea typeface="Times New Roman" panose="02020603050405020304" pitchFamily="18" charset="0"/>
              </a:rPr>
              <a:t>ᵛ</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is the target to train in a layer. Attention is combinations of</a:t>
            </a: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Query </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and </a:t>
            </a: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Key</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where </a:t>
            </a: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Query act as giver</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and </a:t>
            </a: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Key act as receiver</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t>
            </a:r>
          </a:p>
          <a:p>
            <a:pPr>
              <a:buFont typeface="Wingdings" panose="05000000000000000000" pitchFamily="2" charset="2"/>
              <a:buChar char="q"/>
            </a:pP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Value can be seen as information extractors</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will extract a unique value based on attentions of words</a:t>
            </a:r>
          </a:p>
          <a:p>
            <a:pPr>
              <a:buFont typeface="Wingdings" panose="05000000000000000000" pitchFamily="2" charset="2"/>
              <a:buChar char="q"/>
            </a:pPr>
            <a:r>
              <a:rPr lang="en-US" sz="2400" u="sng" kern="0" spc="-5" dirty="0">
                <a:solidFill>
                  <a:srgbClr val="FF0000"/>
                </a:solidFill>
                <a:latin typeface="Georgia" panose="02040502050405020303" pitchFamily="18" charset="0"/>
                <a:cs typeface="Segoe UI" panose="020B0502040204020203" pitchFamily="34" charset="0"/>
              </a:rPr>
              <a:t>EXAMPLE</a:t>
            </a:r>
            <a:r>
              <a:rPr lang="en-US" sz="2400" kern="0" spc="-5" dirty="0">
                <a:solidFill>
                  <a:srgbClr val="242424"/>
                </a:solidFill>
                <a:latin typeface="Georgia" panose="02040502050405020303" pitchFamily="18" charset="0"/>
                <a:cs typeface="Segoe UI" panose="020B0502040204020203" pitchFamily="34" charset="0"/>
              </a:rPr>
              <a:t>: “</a:t>
            </a:r>
            <a:r>
              <a:rPr lang="en-US" sz="2400" b="1" kern="0" spc="-5" dirty="0">
                <a:solidFill>
                  <a:srgbClr val="92D050"/>
                </a:solidFill>
                <a:latin typeface="Georgia" panose="02040502050405020303" pitchFamily="18" charset="0"/>
                <a:cs typeface="Segoe UI" panose="020B0502040204020203" pitchFamily="34" charset="0"/>
              </a:rPr>
              <a:t>LSC is the best</a:t>
            </a:r>
            <a:r>
              <a:rPr lang="en-US" sz="2400" kern="0" spc="-5" dirty="0">
                <a:solidFill>
                  <a:srgbClr val="242424"/>
                </a:solidFill>
                <a:latin typeface="Georgia" panose="02040502050405020303" pitchFamily="18" charset="0"/>
                <a:cs typeface="Segoe UI" panose="020B0502040204020203" pitchFamily="34" charset="0"/>
              </a:rPr>
              <a:t>”</a:t>
            </a:r>
            <a:endParaRPr lang="en-US" sz="2400" dirty="0"/>
          </a:p>
        </p:txBody>
      </p:sp>
      <p:sp>
        <p:nvSpPr>
          <p:cNvPr id="4" name="Footer Placeholder 3">
            <a:extLst>
              <a:ext uri="{FF2B5EF4-FFF2-40B4-BE49-F238E27FC236}">
                <a16:creationId xmlns:a16="http://schemas.microsoft.com/office/drawing/2014/main" id="{6A737BFE-832F-DF5A-A614-D6EBB26CE96E}"/>
              </a:ext>
            </a:extLst>
          </p:cNvPr>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319240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D3660D-1C7C-7DAA-498D-76EBB520F38C}"/>
              </a:ext>
            </a:extLst>
          </p:cNvPr>
          <p:cNvSpPr>
            <a:spLocks noGrp="1"/>
          </p:cNvSpPr>
          <p:nvPr>
            <p:ph type="title"/>
          </p:nvPr>
        </p:nvSpPr>
        <p:spPr>
          <a:xfrm>
            <a:off x="756138" y="174032"/>
            <a:ext cx="7631723" cy="1111843"/>
          </a:xfrm>
        </p:spPr>
        <p:txBody>
          <a:bodyPr vert="horz" lIns="91440" tIns="45720" rIns="91440" bIns="45720" rtlCol="0" anchor="ctr">
            <a:normAutofit/>
          </a:bodyPr>
          <a:lstStyle/>
          <a:p>
            <a:pPr algn="ctr" defTabSz="914400">
              <a:lnSpc>
                <a:spcPct val="90000"/>
              </a:lnSpc>
            </a:pPr>
            <a:r>
              <a:rPr lang="en-US" sz="3500" kern="1200" dirty="0">
                <a:solidFill>
                  <a:schemeClr val="accent6">
                    <a:lumMod val="75000"/>
                  </a:schemeClr>
                </a:solidFill>
                <a:latin typeface="+mj-lt"/>
                <a:ea typeface="+mj-ea"/>
                <a:cs typeface="+mj-cs"/>
              </a:rPr>
              <a:t>Self-Attention Layer</a:t>
            </a:r>
          </a:p>
        </p:txBody>
      </p:sp>
      <p:sp>
        <p:nvSpPr>
          <p:cNvPr id="3" name="Text Placeholder 2">
            <a:extLst>
              <a:ext uri="{FF2B5EF4-FFF2-40B4-BE49-F238E27FC236}">
                <a16:creationId xmlns:a16="http://schemas.microsoft.com/office/drawing/2014/main" id="{EA4D9A62-B582-E848-70A4-58DA85084A65}"/>
              </a:ext>
            </a:extLst>
          </p:cNvPr>
          <p:cNvSpPr>
            <a:spLocks noGrp="1"/>
          </p:cNvSpPr>
          <p:nvPr>
            <p:ph type="body" sz="quarter" idx="10"/>
          </p:nvPr>
        </p:nvSpPr>
        <p:spPr>
          <a:xfrm>
            <a:off x="756138" y="1115968"/>
            <a:ext cx="7631722" cy="1111843"/>
          </a:xfrm>
        </p:spPr>
        <p:txBody>
          <a:bodyPr vert="horz" lIns="91440" tIns="45720" rIns="91440" bIns="45720" rtlCol="0" anchor="ctr">
            <a:normAutofit/>
          </a:bodyPr>
          <a:lstStyle/>
          <a:p>
            <a:pPr indent="-228600" algn="ctr" defTabSz="914400">
              <a:lnSpc>
                <a:spcPct val="90000"/>
              </a:lnSpc>
            </a:pPr>
            <a:r>
              <a:rPr lang="en-US" sz="2000" b="1" dirty="0">
                <a:effectLst/>
                <a:latin typeface="+mn-lt"/>
                <a:ea typeface="+mn-ea"/>
                <a:cs typeface="+mn-cs"/>
              </a:rPr>
              <a:t>Self-Attention-Basic Structure:</a:t>
            </a:r>
          </a:p>
          <a:p>
            <a:pPr marL="400050" indent="-285750" algn="ctr" defTabSz="914400">
              <a:lnSpc>
                <a:spcPct val="90000"/>
              </a:lnSpc>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For every input </a:t>
            </a:r>
            <a:r>
              <a:rPr lang="en-US" sz="20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x</a:t>
            </a:r>
            <a:r>
              <a:rPr lang="en-US" sz="20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the words in </a:t>
            </a:r>
            <a:r>
              <a:rPr lang="en-US" sz="20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x </a:t>
            </a:r>
            <a:r>
              <a:rPr lang="en-US" sz="20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are embed into vector </a:t>
            </a:r>
            <a:r>
              <a:rPr lang="en-US" sz="20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a</a:t>
            </a:r>
            <a:r>
              <a:rPr lang="en-US" sz="20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as Self-Attention input.</a:t>
            </a:r>
            <a:endParaRPr lang="en-US" sz="2000" dirty="0">
              <a:effectLst/>
              <a:latin typeface="+mn-lt"/>
              <a:ea typeface="+mn-ea"/>
              <a:cs typeface="+mn-cs"/>
            </a:endParaRPr>
          </a:p>
          <a:p>
            <a:pPr indent="-228600" algn="ctr" defTabSz="914400">
              <a:lnSpc>
                <a:spcPct val="90000"/>
              </a:lnSpc>
            </a:pPr>
            <a:endParaRPr lang="en-US" sz="2000" dirty="0">
              <a:latin typeface="+mn-lt"/>
              <a:ea typeface="+mn-ea"/>
              <a:cs typeface="+mn-cs"/>
            </a:endParaRPr>
          </a:p>
        </p:txBody>
      </p:sp>
      <p:pic>
        <p:nvPicPr>
          <p:cNvPr id="7" name="Picture 6" descr="A diagram of different colored squares&#10;&#10;Description automatically generated">
            <a:extLst>
              <a:ext uri="{FF2B5EF4-FFF2-40B4-BE49-F238E27FC236}">
                <a16:creationId xmlns:a16="http://schemas.microsoft.com/office/drawing/2014/main" id="{434B31E0-898C-B4A3-8E95-3AD92EA6A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23528" y="2060848"/>
            <a:ext cx="8424936" cy="3969921"/>
          </a:xfrm>
          <a:prstGeom prst="rect">
            <a:avLst/>
          </a:prstGeom>
          <a:noFill/>
        </p:spPr>
      </p:pic>
      <p:sp>
        <p:nvSpPr>
          <p:cNvPr id="4" name="Footer Placeholder 3">
            <a:extLst>
              <a:ext uri="{FF2B5EF4-FFF2-40B4-BE49-F238E27FC236}">
                <a16:creationId xmlns:a16="http://schemas.microsoft.com/office/drawing/2014/main" id="{9130A5B9-20C3-38F0-1510-DA57AA853529}"/>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gn="ctr" defTabSz="914400">
              <a:defRPr/>
            </a:pPr>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04052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0B8AC-6703-82CD-A635-F827CEF75D52}"/>
              </a:ext>
            </a:extLst>
          </p:cNvPr>
          <p:cNvSpPr>
            <a:spLocks noGrp="1"/>
          </p:cNvSpPr>
          <p:nvPr>
            <p:ph type="title"/>
          </p:nvPr>
        </p:nvSpPr>
        <p:spPr>
          <a:xfrm>
            <a:off x="626366" y="552906"/>
            <a:ext cx="3874452" cy="1674904"/>
          </a:xfrm>
        </p:spPr>
        <p:txBody>
          <a:bodyPr vert="horz" lIns="91440" tIns="45720" rIns="91440" bIns="45720" rtlCol="0" anchor="ctr">
            <a:normAutofit/>
          </a:bodyPr>
          <a:lstStyle/>
          <a:p>
            <a:pPr defTabSz="914400">
              <a:lnSpc>
                <a:spcPct val="90000"/>
              </a:lnSpc>
            </a:pPr>
            <a:r>
              <a:rPr lang="en-US" sz="3500" kern="1200" dirty="0">
                <a:solidFill>
                  <a:schemeClr val="accent6">
                    <a:lumMod val="75000"/>
                  </a:schemeClr>
                </a:solidFill>
                <a:latin typeface="+mj-lt"/>
                <a:ea typeface="+mj-ea"/>
                <a:cs typeface="+mj-cs"/>
              </a:rPr>
              <a:t>Self-Attention Layer</a:t>
            </a:r>
          </a:p>
        </p:txBody>
      </p:sp>
      <p:sp>
        <p:nvSpPr>
          <p:cNvPr id="3" name="Text Placeholder 2">
            <a:extLst>
              <a:ext uri="{FF2B5EF4-FFF2-40B4-BE49-F238E27FC236}">
                <a16:creationId xmlns:a16="http://schemas.microsoft.com/office/drawing/2014/main" id="{0FB8477E-BAE1-67DB-C33F-49113847C518}"/>
              </a:ext>
            </a:extLst>
          </p:cNvPr>
          <p:cNvSpPr>
            <a:spLocks noGrp="1"/>
          </p:cNvSpPr>
          <p:nvPr>
            <p:ph type="body" sz="quarter" idx="10"/>
          </p:nvPr>
        </p:nvSpPr>
        <p:spPr>
          <a:xfrm>
            <a:off x="4643181" y="552906"/>
            <a:ext cx="3869869" cy="1674905"/>
          </a:xfrm>
        </p:spPr>
        <p:txBody>
          <a:bodyPr vert="horz" lIns="91440" tIns="45720" rIns="91440" bIns="45720" rtlCol="0" anchor="ctr">
            <a:noAutofit/>
          </a:bodyPr>
          <a:lstStyle/>
          <a:p>
            <a:pPr marL="400050" indent="-285750" defTabSz="914400">
              <a:lnSpc>
                <a:spcPct val="90000"/>
              </a:lnSpc>
              <a:buFont typeface="Wingdings" panose="05000000000000000000" pitchFamily="2" charset="2"/>
              <a:buChar char="q"/>
            </a:pPr>
            <a:r>
              <a:rPr lang="en-US" spc="-5" dirty="0">
                <a:effectLst/>
                <a:latin typeface="+mn-lt"/>
                <a:ea typeface="+mn-ea"/>
                <a:cs typeface="+mn-cs"/>
              </a:rPr>
              <a:t>Attentions </a:t>
            </a:r>
            <a:r>
              <a:rPr lang="en-US" b="1" spc="-5" dirty="0">
                <a:effectLst/>
                <a:latin typeface="+mn-lt"/>
                <a:ea typeface="+mn-ea"/>
                <a:cs typeface="+mn-cs"/>
              </a:rPr>
              <a:t>α</a:t>
            </a:r>
            <a:r>
              <a:rPr lang="en-US" spc="-5" dirty="0">
                <a:effectLst/>
                <a:latin typeface="+mn-lt"/>
                <a:ea typeface="+mn-ea"/>
                <a:cs typeface="+mn-cs"/>
              </a:rPr>
              <a:t> are defined as inner product of Query(giver) and Key(receiver) divided by square root of its dimensions. Every word create its attention toward all words by providing Query to match Key which is target word of attention.</a:t>
            </a:r>
          </a:p>
          <a:p>
            <a:pPr marL="400050" indent="-285750" defTabSz="914400">
              <a:lnSpc>
                <a:spcPct val="90000"/>
              </a:lnSpc>
              <a:buFont typeface="Wingdings" panose="05000000000000000000" pitchFamily="2" charset="2"/>
              <a:buChar char="q"/>
            </a:pPr>
            <a:r>
              <a:rPr lang="en-US" spc="-5" dirty="0">
                <a:effectLst/>
                <a:latin typeface="+mn-lt"/>
                <a:ea typeface="+mn-ea"/>
                <a:cs typeface="+mn-cs"/>
              </a:rPr>
              <a:t>Since longer sentence (more words) results in bigger number of inner products, the square root here act as a variance balance. Attention Matrix </a:t>
            </a:r>
            <a:r>
              <a:rPr lang="en-US" b="1" spc="-5" dirty="0">
                <a:effectLst/>
                <a:latin typeface="+mn-lt"/>
                <a:ea typeface="+mn-ea"/>
                <a:cs typeface="+mn-cs"/>
              </a:rPr>
              <a:t>A </a:t>
            </a:r>
            <a:r>
              <a:rPr lang="en-US" spc="-5" dirty="0">
                <a:effectLst/>
                <a:latin typeface="+mn-lt"/>
                <a:ea typeface="+mn-ea"/>
                <a:cs typeface="+mn-cs"/>
              </a:rPr>
              <a:t>will generated</a:t>
            </a:r>
            <a:r>
              <a:rPr lang="en-US" b="1" spc="-5" dirty="0">
                <a:effectLst/>
                <a:latin typeface="+mn-lt"/>
                <a:ea typeface="+mn-ea"/>
                <a:cs typeface="+mn-cs"/>
              </a:rPr>
              <a:t>.</a:t>
            </a:r>
            <a:endParaRPr lang="en-US" dirty="0">
              <a:latin typeface="+mn-lt"/>
              <a:ea typeface="+mn-ea"/>
              <a:cs typeface="+mn-cs"/>
            </a:endParaRPr>
          </a:p>
        </p:txBody>
      </p:sp>
      <p:pic>
        <p:nvPicPr>
          <p:cNvPr id="5" name="Picture 4" descr="A diagram of a graph&#10;&#10;Description automatically generated">
            <a:extLst>
              <a:ext uri="{FF2B5EF4-FFF2-40B4-BE49-F238E27FC236}">
                <a16:creationId xmlns:a16="http://schemas.microsoft.com/office/drawing/2014/main" id="{2E78EE3A-BD53-F49E-5218-3C3AC3585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9512" y="2649543"/>
            <a:ext cx="8640960" cy="3803793"/>
          </a:xfrm>
          <a:prstGeom prst="rect">
            <a:avLst/>
          </a:prstGeom>
          <a:noFill/>
        </p:spPr>
      </p:pic>
      <p:sp>
        <p:nvSpPr>
          <p:cNvPr id="4" name="Footer Placeholder 3">
            <a:extLst>
              <a:ext uri="{FF2B5EF4-FFF2-40B4-BE49-F238E27FC236}">
                <a16:creationId xmlns:a16="http://schemas.microsoft.com/office/drawing/2014/main" id="{DEB7D4F6-AFC6-F5B3-5D5E-2F8373C84353}"/>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gn="ctr" defTabSz="914400">
              <a:defRPr/>
            </a:pPr>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4190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0B8AC-6703-82CD-A635-F827CEF75D52}"/>
              </a:ext>
            </a:extLst>
          </p:cNvPr>
          <p:cNvSpPr>
            <a:spLocks noGrp="1"/>
          </p:cNvSpPr>
          <p:nvPr>
            <p:ph type="title"/>
          </p:nvPr>
        </p:nvSpPr>
        <p:spPr>
          <a:xfrm>
            <a:off x="626366" y="552906"/>
            <a:ext cx="3874452" cy="1674904"/>
          </a:xfrm>
        </p:spPr>
        <p:txBody>
          <a:bodyPr vert="horz" lIns="91440" tIns="45720" rIns="91440" bIns="45720" rtlCol="0" anchor="ctr">
            <a:normAutofit/>
          </a:bodyPr>
          <a:lstStyle/>
          <a:p>
            <a:pPr defTabSz="914400">
              <a:lnSpc>
                <a:spcPct val="90000"/>
              </a:lnSpc>
            </a:pPr>
            <a:r>
              <a:rPr lang="en-US" sz="3500" kern="1200" dirty="0">
                <a:solidFill>
                  <a:schemeClr val="accent6">
                    <a:lumMod val="75000"/>
                  </a:schemeClr>
                </a:solidFill>
                <a:latin typeface="+mj-lt"/>
                <a:ea typeface="+mj-ea"/>
                <a:cs typeface="+mj-cs"/>
              </a:rPr>
              <a:t>Self-Attention Layer</a:t>
            </a:r>
            <a:endParaRPr lang="en-US" sz="35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0FB8477E-BAE1-67DB-C33F-49113847C518}"/>
              </a:ext>
            </a:extLst>
          </p:cNvPr>
          <p:cNvSpPr>
            <a:spLocks noGrp="1"/>
          </p:cNvSpPr>
          <p:nvPr>
            <p:ph type="body" sz="quarter" idx="10"/>
          </p:nvPr>
        </p:nvSpPr>
        <p:spPr>
          <a:xfrm>
            <a:off x="4643181" y="550712"/>
            <a:ext cx="3869869" cy="1726160"/>
          </a:xfrm>
        </p:spPr>
        <p:txBody>
          <a:bodyPr vert="horz" lIns="91440" tIns="45720" rIns="91440" bIns="45720" rtlCol="0" anchor="ctr">
            <a:noAutofit/>
          </a:bodyPr>
          <a:lstStyle/>
          <a:p>
            <a:pPr indent="-228600" defTabSz="914400">
              <a:lnSpc>
                <a:spcPct val="90000"/>
              </a:lnSpc>
              <a:spcBef>
                <a:spcPts val="2570"/>
              </a:spcBef>
              <a:spcAft>
                <a:spcPts val="800"/>
              </a:spcAft>
              <a:buFont typeface="Wingdings" panose="05000000000000000000" pitchFamily="2" charset="2"/>
              <a:buChar char="Ø"/>
            </a:pPr>
            <a:endParaRPr lang="en-US" sz="1100" b="1" spc="-5" dirty="0">
              <a:effectLst/>
              <a:latin typeface="+mn-lt"/>
              <a:ea typeface="+mn-ea"/>
              <a:cs typeface="+mn-cs"/>
            </a:endParaRPr>
          </a:p>
          <a:p>
            <a:pPr indent="-228600" defTabSz="914400">
              <a:lnSpc>
                <a:spcPct val="90000"/>
              </a:lnSpc>
              <a:spcBef>
                <a:spcPts val="2570"/>
              </a:spcBef>
              <a:spcAft>
                <a:spcPts val="800"/>
              </a:spcAft>
              <a:buFont typeface="Wingdings" panose="05000000000000000000" pitchFamily="2" charset="2"/>
              <a:buChar char="Ø"/>
            </a:pPr>
            <a:endParaRPr lang="en-US" sz="1100" b="1" spc="-5" dirty="0">
              <a:effectLst/>
              <a:latin typeface="+mn-lt"/>
              <a:ea typeface="+mn-ea"/>
              <a:cs typeface="+mn-cs"/>
            </a:endParaRPr>
          </a:p>
          <a:p>
            <a:pPr indent="-228600" defTabSz="914400">
              <a:lnSpc>
                <a:spcPct val="90000"/>
              </a:lnSpc>
              <a:spcBef>
                <a:spcPts val="2570"/>
              </a:spcBef>
              <a:spcAft>
                <a:spcPts val="800"/>
              </a:spcAft>
              <a:buFont typeface="Wingdings" panose="05000000000000000000" pitchFamily="2" charset="2"/>
              <a:buChar char="Ø"/>
            </a:pPr>
            <a:r>
              <a:rPr lang="en-US" sz="1100" b="1" spc="-5" dirty="0">
                <a:effectLst/>
                <a:latin typeface="+mn-lt"/>
                <a:ea typeface="+mn-ea"/>
                <a:cs typeface="+mn-cs"/>
              </a:rPr>
              <a:t>Next we apply </a:t>
            </a:r>
            <a:r>
              <a:rPr lang="en-US" sz="1100" b="1" spc="-5" dirty="0" err="1">
                <a:effectLst/>
                <a:latin typeface="+mn-lt"/>
                <a:ea typeface="+mn-ea"/>
                <a:cs typeface="+mn-cs"/>
              </a:rPr>
              <a:t>softmax</a:t>
            </a:r>
            <a:r>
              <a:rPr lang="en-US" sz="1100" b="1" spc="-5" dirty="0">
                <a:effectLst/>
                <a:latin typeface="+mn-lt"/>
                <a:ea typeface="+mn-ea"/>
                <a:cs typeface="+mn-cs"/>
              </a:rPr>
              <a:t> function through A by row (input words). Output b is calculated by sum of attentions multiply by extract information from Value of each word paid attention to.</a:t>
            </a:r>
          </a:p>
          <a:p>
            <a:pPr indent="-228600" defTabSz="914400">
              <a:lnSpc>
                <a:spcPct val="90000"/>
              </a:lnSpc>
              <a:spcBef>
                <a:spcPts val="2570"/>
              </a:spcBef>
              <a:spcAft>
                <a:spcPts val="800"/>
              </a:spcAft>
              <a:buFont typeface="Wingdings" panose="05000000000000000000" pitchFamily="2" charset="2"/>
              <a:buChar char="Ø"/>
            </a:pPr>
            <a:r>
              <a:rPr lang="en-US" sz="1100" b="1" spc="-5" dirty="0">
                <a:latin typeface="+mn-lt"/>
                <a:ea typeface="+mn-ea"/>
                <a:cs typeface="+mn-cs"/>
              </a:rPr>
              <a:t>The </a:t>
            </a:r>
            <a:r>
              <a:rPr lang="en-US" sz="1100" b="1" spc="-5" dirty="0">
                <a:effectLst/>
                <a:latin typeface="+mn-lt"/>
                <a:ea typeface="+mn-ea"/>
                <a:cs typeface="+mn-cs"/>
              </a:rPr>
              <a:t>Self-Attention Layer constructs the </a:t>
            </a:r>
            <a:r>
              <a:rPr lang="en-US" sz="1100" b="1" i="1" spc="-5" dirty="0">
                <a:effectLst/>
                <a:latin typeface="+mn-lt"/>
                <a:ea typeface="+mn-ea"/>
                <a:cs typeface="+mn-cs"/>
              </a:rPr>
              <a:t>relationships</a:t>
            </a:r>
            <a:r>
              <a:rPr lang="en-US" sz="1100" b="1" spc="-5" dirty="0">
                <a:effectLst/>
                <a:latin typeface="+mn-lt"/>
                <a:ea typeface="+mn-ea"/>
                <a:cs typeface="+mn-cs"/>
              </a:rPr>
              <a:t> and extract information by itself via 3 variances:  Query, Key and Value.</a:t>
            </a:r>
          </a:p>
          <a:p>
            <a:pPr indent="-228600" defTabSz="914400">
              <a:lnSpc>
                <a:spcPct val="90000"/>
              </a:lnSpc>
              <a:spcBef>
                <a:spcPts val="2570"/>
              </a:spcBef>
              <a:spcAft>
                <a:spcPts val="800"/>
              </a:spcAft>
              <a:buFont typeface="Wingdings" panose="05000000000000000000" pitchFamily="2" charset="2"/>
              <a:buChar char="Ø"/>
            </a:pPr>
            <a:r>
              <a:rPr lang="en-US" sz="1100" b="1" spc="-5" dirty="0">
                <a:effectLst/>
                <a:latin typeface="+mn-lt"/>
                <a:ea typeface="+mn-ea"/>
                <a:cs typeface="+mn-cs"/>
              </a:rPr>
              <a:t>Query and Key construct the relationships, Value summarize all relations within and </a:t>
            </a:r>
            <a:r>
              <a:rPr lang="en-US" sz="1100" spc="-5" dirty="0">
                <a:effectLst/>
                <a:latin typeface="+mn-lt"/>
                <a:ea typeface="+mn-ea"/>
                <a:cs typeface="+mn-cs"/>
              </a:rPr>
              <a:t>concludes an output </a:t>
            </a:r>
            <a:r>
              <a:rPr lang="en-US" sz="1100" b="1" spc="-5" dirty="0">
                <a:effectLst/>
                <a:latin typeface="+mn-lt"/>
                <a:ea typeface="+mn-ea"/>
                <a:cs typeface="+mn-cs"/>
              </a:rPr>
              <a:t>b</a:t>
            </a:r>
            <a:r>
              <a:rPr lang="en-US" sz="1100" spc="-5" dirty="0">
                <a:effectLst/>
                <a:latin typeface="+mn-lt"/>
                <a:ea typeface="+mn-ea"/>
                <a:cs typeface="+mn-cs"/>
              </a:rPr>
              <a:t> which contains relations between input x and all other words.</a:t>
            </a:r>
            <a:endParaRPr lang="en-US" sz="1100" dirty="0">
              <a:effectLst/>
              <a:latin typeface="+mn-lt"/>
              <a:ea typeface="+mn-ea"/>
              <a:cs typeface="+mn-cs"/>
            </a:endParaRPr>
          </a:p>
          <a:p>
            <a:pPr indent="-228600" defTabSz="914400">
              <a:lnSpc>
                <a:spcPct val="90000"/>
              </a:lnSpc>
              <a:spcBef>
                <a:spcPts val="2570"/>
              </a:spcBef>
              <a:spcAft>
                <a:spcPts val="800"/>
              </a:spcAft>
            </a:pPr>
            <a:endParaRPr lang="en-US" sz="1100" dirty="0">
              <a:effectLst/>
              <a:latin typeface="+mn-lt"/>
              <a:ea typeface="+mn-ea"/>
              <a:cs typeface="+mn-cs"/>
            </a:endParaRPr>
          </a:p>
          <a:p>
            <a:pPr indent="-228600" defTabSz="914400">
              <a:lnSpc>
                <a:spcPct val="90000"/>
              </a:lnSpc>
            </a:pPr>
            <a:endParaRPr lang="en-US" sz="1100" dirty="0">
              <a:latin typeface="+mn-lt"/>
              <a:ea typeface="+mn-ea"/>
              <a:cs typeface="+mn-cs"/>
            </a:endParaRPr>
          </a:p>
        </p:txBody>
      </p:sp>
      <p:pic>
        <p:nvPicPr>
          <p:cNvPr id="5" name="Picture 4" descr="A screen shot of a computer screen&#10;&#10;Description automatically generated">
            <a:extLst>
              <a:ext uri="{FF2B5EF4-FFF2-40B4-BE49-F238E27FC236}">
                <a16:creationId xmlns:a16="http://schemas.microsoft.com/office/drawing/2014/main" id="{6BC86CA5-94A6-54B8-68E4-477E9E083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26374" y="2650658"/>
            <a:ext cx="8338114" cy="3705691"/>
          </a:xfrm>
          <a:prstGeom prst="rect">
            <a:avLst/>
          </a:prstGeom>
          <a:noFill/>
        </p:spPr>
      </p:pic>
      <p:sp>
        <p:nvSpPr>
          <p:cNvPr id="4" name="Footer Placeholder 3">
            <a:extLst>
              <a:ext uri="{FF2B5EF4-FFF2-40B4-BE49-F238E27FC236}">
                <a16:creationId xmlns:a16="http://schemas.microsoft.com/office/drawing/2014/main" id="{DEB7D4F6-AFC6-F5B3-5D5E-2F8373C84353}"/>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gn="ctr" defTabSz="914400">
              <a:defRPr/>
            </a:pPr>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959843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2AE0DE-7C64-C4E2-1FC4-B5BB8F661B59}"/>
              </a:ext>
            </a:extLst>
          </p:cNvPr>
          <p:cNvSpPr>
            <a:spLocks noGrp="1"/>
          </p:cNvSpPr>
          <p:nvPr>
            <p:ph type="title"/>
          </p:nvPr>
        </p:nvSpPr>
        <p:spPr>
          <a:xfrm>
            <a:off x="756138" y="174032"/>
            <a:ext cx="7631723" cy="1111843"/>
          </a:xfrm>
        </p:spPr>
        <p:txBody>
          <a:bodyPr vert="horz" lIns="91440" tIns="45720" rIns="91440" bIns="45720" rtlCol="0" anchor="ctr">
            <a:normAutofit/>
          </a:bodyPr>
          <a:lstStyle/>
          <a:p>
            <a:pPr algn="ctr" defTabSz="914400">
              <a:lnSpc>
                <a:spcPct val="90000"/>
              </a:lnSpc>
            </a:pPr>
            <a:r>
              <a:rPr lang="en-US" sz="3500" kern="1200">
                <a:solidFill>
                  <a:schemeClr val="tx1"/>
                </a:solidFill>
                <a:latin typeface="+mj-lt"/>
                <a:ea typeface="+mj-ea"/>
                <a:cs typeface="+mj-cs"/>
              </a:rPr>
              <a:t>Self-Attention Layer –Matrix Form</a:t>
            </a:r>
          </a:p>
        </p:txBody>
      </p:sp>
      <p:sp>
        <p:nvSpPr>
          <p:cNvPr id="3" name="Text Placeholder 2">
            <a:extLst>
              <a:ext uri="{FF2B5EF4-FFF2-40B4-BE49-F238E27FC236}">
                <a16:creationId xmlns:a16="http://schemas.microsoft.com/office/drawing/2014/main" id="{65EC91A6-9559-5430-06DC-3E5FBC5407AB}"/>
              </a:ext>
            </a:extLst>
          </p:cNvPr>
          <p:cNvSpPr>
            <a:spLocks noGrp="1"/>
          </p:cNvSpPr>
          <p:nvPr>
            <p:ph type="body" sz="quarter" idx="10"/>
          </p:nvPr>
        </p:nvSpPr>
        <p:spPr>
          <a:xfrm>
            <a:off x="756138" y="1459907"/>
            <a:ext cx="7631722" cy="767904"/>
          </a:xfrm>
        </p:spPr>
        <p:txBody>
          <a:bodyPr vert="horz" lIns="91440" tIns="45720" rIns="91440" bIns="45720" rtlCol="0" anchor="ctr">
            <a:normAutofit/>
          </a:bodyPr>
          <a:lstStyle/>
          <a:p>
            <a:pPr marL="400050" indent="-285750" algn="ctr" defTabSz="914400">
              <a:lnSpc>
                <a:spcPct val="90000"/>
              </a:lnSpc>
              <a:buFont typeface="Wingdings" panose="05000000000000000000" pitchFamily="2" charset="2"/>
              <a:buChar char="v"/>
            </a:pPr>
            <a:r>
              <a:rPr lang="en-US" sz="1700" spc="-5" dirty="0">
                <a:latin typeface="+mn-lt"/>
                <a:ea typeface="+mn-ea"/>
                <a:cs typeface="+mn-cs"/>
              </a:rPr>
              <a:t>E</a:t>
            </a:r>
            <a:r>
              <a:rPr lang="en-US" sz="1700" spc="-5" dirty="0">
                <a:effectLst/>
                <a:latin typeface="+mn-lt"/>
                <a:ea typeface="+mn-ea"/>
                <a:cs typeface="+mn-cs"/>
              </a:rPr>
              <a:t>very calculations within Self-Attention Layer is </a:t>
            </a:r>
            <a:r>
              <a:rPr lang="en-US" sz="1700" b="1" spc="-5" dirty="0">
                <a:effectLst/>
                <a:latin typeface="+mn-lt"/>
                <a:ea typeface="+mn-ea"/>
                <a:cs typeface="+mn-cs"/>
              </a:rPr>
              <a:t>Matrix Computations.</a:t>
            </a:r>
            <a:r>
              <a:rPr lang="en-US" sz="1700" spc="-5" dirty="0">
                <a:effectLst/>
                <a:latin typeface="+mn-lt"/>
                <a:ea typeface="+mn-ea"/>
                <a:cs typeface="+mn-cs"/>
              </a:rPr>
              <a:t> </a:t>
            </a:r>
            <a:endParaRPr lang="en-US" sz="1700" dirty="0">
              <a:effectLst/>
              <a:latin typeface="+mn-lt"/>
              <a:ea typeface="+mn-ea"/>
              <a:cs typeface="+mn-cs"/>
            </a:endParaRPr>
          </a:p>
          <a:p>
            <a:pPr marL="400050" indent="-285750" algn="ctr" defTabSz="914400">
              <a:lnSpc>
                <a:spcPct val="90000"/>
              </a:lnSpc>
              <a:buFont typeface="Wingdings" panose="05000000000000000000" pitchFamily="2" charset="2"/>
              <a:buChar char="v"/>
            </a:pPr>
            <a:endParaRPr lang="en-US" sz="1700" dirty="0">
              <a:latin typeface="+mn-lt"/>
              <a:ea typeface="+mn-ea"/>
              <a:cs typeface="+mn-cs"/>
            </a:endParaRPr>
          </a:p>
        </p:txBody>
      </p:sp>
      <p:pic>
        <p:nvPicPr>
          <p:cNvPr id="5" name="Picture 4" descr="A diagram of a diagram&#10;&#10;Description automatically generated with medium confidence">
            <a:extLst>
              <a:ext uri="{FF2B5EF4-FFF2-40B4-BE49-F238E27FC236}">
                <a16:creationId xmlns:a16="http://schemas.microsoft.com/office/drawing/2014/main" id="{BACF1586-A07B-2224-D8AF-4F5C1F280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9512" y="2649346"/>
            <a:ext cx="8712967" cy="3707003"/>
          </a:xfrm>
          <a:prstGeom prst="rect">
            <a:avLst/>
          </a:prstGeom>
          <a:noFill/>
        </p:spPr>
      </p:pic>
      <p:sp>
        <p:nvSpPr>
          <p:cNvPr id="4" name="Footer Placeholder 3">
            <a:extLst>
              <a:ext uri="{FF2B5EF4-FFF2-40B4-BE49-F238E27FC236}">
                <a16:creationId xmlns:a16="http://schemas.microsoft.com/office/drawing/2014/main" id="{1165B958-110D-0A02-08E2-012D498E24CE}"/>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gn="ctr" defTabSz="914400">
              <a:defRPr/>
            </a:pPr>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44564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05F-E38C-FB67-12F0-E80A5186B6B9}"/>
              </a:ext>
            </a:extLst>
          </p:cNvPr>
          <p:cNvSpPr>
            <a:spLocks noGrp="1"/>
          </p:cNvSpPr>
          <p:nvPr>
            <p:ph type="title"/>
          </p:nvPr>
        </p:nvSpPr>
        <p:spPr/>
        <p:txBody>
          <a:bodyPr/>
          <a:lstStyle/>
          <a:p>
            <a:br>
              <a:rPr lang="en-US" sz="4800" b="1" kern="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4800" b="1" kern="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Multi-Head Attention</a:t>
            </a:r>
            <a:br>
              <a:rPr lang="en-US" sz="48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sz="4800" dirty="0">
              <a:solidFill>
                <a:schemeClr val="accent6">
                  <a:lumMod val="75000"/>
                </a:schemeClr>
              </a:solidFill>
            </a:endParaRPr>
          </a:p>
        </p:txBody>
      </p:sp>
      <p:sp>
        <p:nvSpPr>
          <p:cNvPr id="3" name="Text Placeholder 2">
            <a:extLst>
              <a:ext uri="{FF2B5EF4-FFF2-40B4-BE49-F238E27FC236}">
                <a16:creationId xmlns:a16="http://schemas.microsoft.com/office/drawing/2014/main" id="{F9F0AE65-4109-582C-6953-7E5C3478FCA7}"/>
              </a:ext>
            </a:extLst>
          </p:cNvPr>
          <p:cNvSpPr>
            <a:spLocks noGrp="1"/>
          </p:cNvSpPr>
          <p:nvPr>
            <p:ph type="body" sz="quarter" idx="10"/>
          </p:nvPr>
        </p:nvSpPr>
        <p:spPr/>
        <p:txBody>
          <a:bodyPr/>
          <a:lstStyle/>
          <a:p>
            <a:pPr>
              <a:lnSpc>
                <a:spcPts val="2400"/>
              </a:lnSpc>
              <a:spcBef>
                <a:spcPts val="1130"/>
              </a:spcBef>
              <a:spcAft>
                <a:spcPts val="800"/>
              </a:spcAft>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Since the relations between words may consist more than one types. For Instance, check the two sentences below:</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3000"/>
              </a:lnSpc>
              <a:spcBef>
                <a:spcPts val="2100"/>
              </a:spcBef>
              <a:spcAft>
                <a:spcPts val="800"/>
              </a:spcAft>
              <a:buFont typeface="Wingdings" panose="05000000000000000000" pitchFamily="2" charset="2"/>
              <a:buChar char="Ø"/>
            </a:pPr>
            <a:r>
              <a:rPr lang="en-US" sz="2400" kern="0" spc="-10" dirty="0">
                <a:solidFill>
                  <a:srgbClr val="6B6B6B"/>
                </a:solidFill>
                <a:effectLst/>
                <a:latin typeface="Helvetica" panose="020B0604020202020204" pitchFamily="34" charset="0"/>
                <a:ea typeface="Times New Roman" panose="02020603050405020304" pitchFamily="18" charset="0"/>
                <a:cs typeface="Times New Roman" panose="02020603050405020304" pitchFamily="18" charset="0"/>
              </a:rPr>
              <a:t>“LSC is the best!”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3000"/>
              </a:lnSpc>
              <a:spcBef>
                <a:spcPts val="2100"/>
              </a:spcBef>
              <a:spcAft>
                <a:spcPts val="800"/>
              </a:spcAft>
              <a:buFont typeface="Wingdings" panose="05000000000000000000" pitchFamily="2" charset="2"/>
              <a:buChar char="Ø"/>
            </a:pPr>
            <a:r>
              <a:rPr lang="en-US" sz="2400" kern="0" spc="-10" dirty="0">
                <a:solidFill>
                  <a:srgbClr val="6B6B6B"/>
                </a:solidFill>
                <a:effectLst/>
                <a:latin typeface="Helvetica" panose="020B0604020202020204" pitchFamily="34" charset="0"/>
                <a:ea typeface="Times New Roman" panose="02020603050405020304" pitchFamily="18" charset="0"/>
                <a:cs typeface="Times New Roman" panose="02020603050405020304" pitchFamily="18" charset="0"/>
              </a:rPr>
              <a:t>“It’s the best of LSC.”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400"/>
              </a:lnSpc>
              <a:spcBef>
                <a:spcPts val="3170"/>
              </a:spcBef>
              <a:spcAft>
                <a:spcPts val="800"/>
              </a:spcAft>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In these two sentences, the relation between </a:t>
            </a: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“LSC”</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and </a:t>
            </a:r>
            <a:r>
              <a:rPr lang="en-US" sz="24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“best”</a:t>
            </a: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is quite difference, they shouldn’t be treated the same in attentions. </a:t>
            </a:r>
          </a:p>
          <a:p>
            <a:pPr>
              <a:lnSpc>
                <a:spcPts val="2400"/>
              </a:lnSpc>
              <a:spcBef>
                <a:spcPts val="3170"/>
              </a:spcBef>
              <a:spcAft>
                <a:spcPts val="800"/>
              </a:spcAft>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And also, distance between words should considered by attentions too.</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2400" dirty="0"/>
          </a:p>
        </p:txBody>
      </p:sp>
      <p:sp>
        <p:nvSpPr>
          <p:cNvPr id="4" name="Footer Placeholder 3">
            <a:extLst>
              <a:ext uri="{FF2B5EF4-FFF2-40B4-BE49-F238E27FC236}">
                <a16:creationId xmlns:a16="http://schemas.microsoft.com/office/drawing/2014/main" id="{20676005-3B12-A6CA-1093-4C350A62F283}"/>
              </a:ext>
            </a:extLst>
          </p:cNvPr>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653603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30E7-B0F2-CCE1-B3A8-D77915462339}"/>
              </a:ext>
            </a:extLst>
          </p:cNvPr>
          <p:cNvSpPr>
            <a:spLocks noGrp="1"/>
          </p:cNvSpPr>
          <p:nvPr>
            <p:ph type="title"/>
          </p:nvPr>
        </p:nvSpPr>
        <p:spPr/>
        <p:txBody>
          <a:bodyPr/>
          <a:lstStyle/>
          <a:p>
            <a:r>
              <a:rPr lang="en-US" sz="4800" b="1" kern="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Multi-Head Attention</a:t>
            </a:r>
            <a:endParaRPr lang="en-US" sz="4800" dirty="0"/>
          </a:p>
        </p:txBody>
      </p:sp>
      <p:sp>
        <p:nvSpPr>
          <p:cNvPr id="3" name="Text Placeholder 2">
            <a:extLst>
              <a:ext uri="{FF2B5EF4-FFF2-40B4-BE49-F238E27FC236}">
                <a16:creationId xmlns:a16="http://schemas.microsoft.com/office/drawing/2014/main" id="{50D51677-94B1-DFB1-955A-1F5EC57C9887}"/>
              </a:ext>
            </a:extLst>
          </p:cNvPr>
          <p:cNvSpPr>
            <a:spLocks noGrp="1"/>
          </p:cNvSpPr>
          <p:nvPr>
            <p:ph type="body" sz="quarter" idx="10"/>
          </p:nvPr>
        </p:nvSpPr>
        <p:spPr>
          <a:xfrm>
            <a:off x="0" y="908721"/>
            <a:ext cx="9036496" cy="4360192"/>
          </a:xfrm>
        </p:spPr>
        <p:txBody>
          <a:bodyPr/>
          <a:lstStyle/>
          <a:p>
            <a:pPr>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Multi-Head is features that can create multiple Attentions Matrix in one layer. By simply double the Query, Key and Value combinations in Self-Attention Layer, and independently calculates Attention Matrix. </a:t>
            </a:r>
          </a:p>
          <a:p>
            <a:pPr>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With Multiple-Head, the Self-Attention Layer would create multiple outputs. </a:t>
            </a:r>
          </a:p>
          <a:p>
            <a:pPr>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Therefore, there will be another trainable weights W</a:t>
            </a:r>
            <a:r>
              <a:rPr lang="en-US" sz="2000"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ᵒ</a:t>
            </a:r>
            <a:r>
              <a:rPr lang="en-US" sz="20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so that</a:t>
            </a:r>
            <a:r>
              <a:rPr lang="en-US" sz="2000" b="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t>
            </a:r>
            <a:r>
              <a:rPr lang="en-US" sz="2000" b="1" i="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O = W</a:t>
            </a:r>
            <a:r>
              <a:rPr lang="en-US" sz="2000" b="1" i="1" kern="0" spc="-5" dirty="0">
                <a:solidFill>
                  <a:srgbClr val="242424"/>
                </a:solidFill>
                <a:effectLst/>
                <a:latin typeface="Times New Roman" panose="02020603050405020304" pitchFamily="18" charset="0"/>
                <a:ea typeface="Times New Roman" panose="02020603050405020304" pitchFamily="18" charset="0"/>
                <a:cs typeface="Times New Roman" panose="02020603050405020304" pitchFamily="18" charset="0"/>
              </a:rPr>
              <a:t>ᵒ</a:t>
            </a:r>
            <a:r>
              <a:rPr lang="en-US" sz="2000" b="1" i="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B</a:t>
            </a:r>
            <a:r>
              <a:rPr lang="en-US" sz="2000" i="1"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 </a:t>
            </a:r>
            <a:r>
              <a:rPr lang="en-US" sz="2000" kern="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where B is outputs of different Attentions.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2000" dirty="0"/>
          </a:p>
        </p:txBody>
      </p:sp>
      <p:sp>
        <p:nvSpPr>
          <p:cNvPr id="4" name="Footer Placeholder 3">
            <a:extLst>
              <a:ext uri="{FF2B5EF4-FFF2-40B4-BE49-F238E27FC236}">
                <a16:creationId xmlns:a16="http://schemas.microsoft.com/office/drawing/2014/main" id="{80E10FC3-9163-DCB3-FEAB-C340C50941F8}"/>
              </a:ext>
            </a:extLst>
          </p:cNvPr>
          <p:cNvSpPr>
            <a:spLocks noGrp="1"/>
          </p:cNvSpPr>
          <p:nvPr>
            <p:ph type="ftr" sz="quarter" idx="11"/>
          </p:nvPr>
        </p:nvSpPr>
        <p:spPr/>
        <p:txBody>
          <a:bodyPr/>
          <a:lstStyle/>
          <a:p>
            <a:pPr>
              <a:defRPr/>
            </a:pPr>
            <a:endParaRPr lang="en-US"/>
          </a:p>
        </p:txBody>
      </p:sp>
      <p:pic>
        <p:nvPicPr>
          <p:cNvPr id="5" name="Picture 4" descr="A diagram of different colored squares&#10;&#10;Description automatically generated">
            <a:extLst>
              <a:ext uri="{FF2B5EF4-FFF2-40B4-BE49-F238E27FC236}">
                <a16:creationId xmlns:a16="http://schemas.microsoft.com/office/drawing/2014/main" id="{D7B426F6-2F9F-BB04-2BCF-5A8691388A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12977"/>
            <a:ext cx="8784976" cy="3416424"/>
          </a:xfrm>
          <a:prstGeom prst="rect">
            <a:avLst/>
          </a:prstGeom>
          <a:noFill/>
          <a:ln>
            <a:noFill/>
          </a:ln>
        </p:spPr>
      </p:pic>
    </p:spTree>
    <p:extLst>
      <p:ext uri="{BB962C8B-B14F-4D97-AF65-F5344CB8AC3E}">
        <p14:creationId xmlns:p14="http://schemas.microsoft.com/office/powerpoint/2010/main" val="453318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單箭頭接點 80">
            <a:extLst>
              <a:ext uri="{FF2B5EF4-FFF2-40B4-BE49-F238E27FC236}">
                <a16:creationId xmlns:a16="http://schemas.microsoft.com/office/drawing/2014/main" id="{FEBAF7FA-9A52-43FE-A44E-924758A67A0E}"/>
              </a:ext>
            </a:extLst>
          </p:cNvPr>
          <p:cNvCxnSpPr>
            <a:cxnSpLocks/>
          </p:cNvCxnSpPr>
          <p:nvPr/>
        </p:nvCxnSpPr>
        <p:spPr>
          <a:xfrm flipV="1">
            <a:off x="2596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BC1ADA4C-3EDE-4EF5-9E58-BE8A9FEEB2B5}"/>
              </a:ext>
            </a:extLst>
          </p:cNvPr>
          <p:cNvCxnSpPr>
            <a:cxnSpLocks/>
          </p:cNvCxnSpPr>
          <p:nvPr/>
        </p:nvCxnSpPr>
        <p:spPr>
          <a:xfrm flipV="1">
            <a:off x="3890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D62AE9B-0F12-48B0-98F3-131EC32264A4}"/>
              </a:ext>
            </a:extLst>
          </p:cNvPr>
          <p:cNvCxnSpPr>
            <a:cxnSpLocks/>
          </p:cNvCxnSpPr>
          <p:nvPr/>
        </p:nvCxnSpPr>
        <p:spPr>
          <a:xfrm>
            <a:off x="843077"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2F49220C-299E-486B-9728-F63BD0E8FDF9}"/>
              </a:ext>
            </a:extLst>
          </p:cNvPr>
          <p:cNvCxnSpPr>
            <a:cxnSpLocks/>
          </p:cNvCxnSpPr>
          <p:nvPr/>
        </p:nvCxnSpPr>
        <p:spPr>
          <a:xfrm flipV="1">
            <a:off x="1163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DF0E9D5-BFB6-430B-B7A6-CC1ED6A3BED7}"/>
              </a:ext>
            </a:extLst>
          </p:cNvPr>
          <p:cNvCxnSpPr>
            <a:cxnSpLocks/>
          </p:cNvCxnSpPr>
          <p:nvPr/>
        </p:nvCxnSpPr>
        <p:spPr>
          <a:xfrm flipV="1">
            <a:off x="821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4B57A16-7180-4774-8BF8-E837319C8538}"/>
              </a:ext>
            </a:extLst>
          </p:cNvPr>
          <p:cNvCxnSpPr>
            <a:cxnSpLocks/>
          </p:cNvCxnSpPr>
          <p:nvPr/>
        </p:nvCxnSpPr>
        <p:spPr>
          <a:xfrm flipV="1">
            <a:off x="1520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BCE1823E-F48D-4201-963F-B856C0DEFBDF}"/>
              </a:ext>
            </a:extLst>
          </p:cNvPr>
          <p:cNvSpPr/>
          <p:nvPr/>
        </p:nvSpPr>
        <p:spPr>
          <a:xfrm>
            <a:off x="265075" y="75338"/>
            <a:ext cx="4509632" cy="584775"/>
          </a:xfrm>
          <a:prstGeom prst="rect">
            <a:avLst/>
          </a:prstGeom>
        </p:spPr>
        <p:txBody>
          <a:bodyPr wrap="none">
            <a:spAutoFit/>
          </a:bodyPr>
          <a:lstStyle/>
          <a:p>
            <a:r>
              <a:rPr lang="en-US" altLang="zh-TW" sz="3200" b="1" i="1" u="sng" dirty="0"/>
              <a:t>Multi-head Self-attention</a:t>
            </a:r>
            <a:endParaRPr lang="zh-TW" altLang="en-US" sz="3200" b="1" i="1" u="sng" dirty="0"/>
          </a:p>
        </p:txBody>
      </p:sp>
      <p:sp>
        <p:nvSpPr>
          <p:cNvPr id="6" name="矩形 5">
            <a:extLst>
              <a:ext uri="{FF2B5EF4-FFF2-40B4-BE49-F238E27FC236}">
                <a16:creationId xmlns:a16="http://schemas.microsoft.com/office/drawing/2014/main" id="{5ACEA257-6C41-43FC-BE26-00A9F07663A6}"/>
              </a:ext>
            </a:extLst>
          </p:cNvPr>
          <p:cNvSpPr/>
          <p:nvPr/>
        </p:nvSpPr>
        <p:spPr>
          <a:xfrm>
            <a:off x="2356894" y="608440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E285AF8-2060-448A-8624-6BBF6F1FF398}"/>
              </a:ext>
            </a:extLst>
          </p:cNvPr>
          <p:cNvSpPr/>
          <p:nvPr/>
        </p:nvSpPr>
        <p:spPr>
          <a:xfrm>
            <a:off x="2436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611EDB-4EE7-4247-AF5E-DF99E98128FF}"/>
                  </a:ext>
                </a:extLst>
              </p:cNvPr>
              <p:cNvSpPr txBox="1"/>
              <p:nvPr/>
            </p:nvSpPr>
            <p:spPr>
              <a:xfrm>
                <a:off x="2254638" y="505405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4" name="文字方塊 13">
                <a:extLst>
                  <a:ext uri="{FF2B5EF4-FFF2-40B4-BE49-F238E27FC236}">
                    <a16:creationId xmlns:a16="http://schemas.microsoft.com/office/drawing/2014/main" id="{EF611EDB-4EE7-4247-AF5E-DF99E98128FF}"/>
                  </a:ext>
                </a:extLst>
              </p:cNvPr>
              <p:cNvSpPr txBox="1">
                <a:spLocks noRot="1" noChangeAspect="1" noMove="1" noResize="1" noEditPoints="1" noAdjustHandles="1" noChangeArrowheads="1" noChangeShapeType="1" noTextEdit="1"/>
              </p:cNvSpPr>
              <p:nvPr/>
            </p:nvSpPr>
            <p:spPr>
              <a:xfrm>
                <a:off x="2254638" y="5054058"/>
                <a:ext cx="715161" cy="473591"/>
              </a:xfrm>
              <a:prstGeom prst="rect">
                <a:avLst/>
              </a:prstGeom>
              <a:blipFill>
                <a:blip r:embed="rId2"/>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82452422-F25D-41BF-8A03-773978232C2A}"/>
              </a:ext>
            </a:extLst>
          </p:cNvPr>
          <p:cNvCxnSpPr>
            <a:cxnSpLocks/>
          </p:cNvCxnSpPr>
          <p:nvPr/>
        </p:nvCxnSpPr>
        <p:spPr>
          <a:xfrm flipV="1">
            <a:off x="2588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0DCA3CC-418B-482F-970B-9A0F14D677FF}"/>
              </a:ext>
            </a:extLst>
          </p:cNvPr>
          <p:cNvCxnSpPr>
            <a:cxnSpLocks/>
          </p:cNvCxnSpPr>
          <p:nvPr/>
        </p:nvCxnSpPr>
        <p:spPr>
          <a:xfrm>
            <a:off x="1142057"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6DF0724-10C6-492F-8CEB-3C5C2EB8199C}"/>
              </a:ext>
            </a:extLst>
          </p:cNvPr>
          <p:cNvGrpSpPr/>
          <p:nvPr/>
        </p:nvGrpSpPr>
        <p:grpSpPr>
          <a:xfrm>
            <a:off x="3553436" y="5006241"/>
            <a:ext cx="715161" cy="813431"/>
            <a:chOff x="3154887" y="3748362"/>
            <a:chExt cx="715161" cy="813431"/>
          </a:xfrm>
        </p:grpSpPr>
        <p:sp>
          <p:nvSpPr>
            <p:cNvPr id="11" name="矩形 10">
              <a:extLst>
                <a:ext uri="{FF2B5EF4-FFF2-40B4-BE49-F238E27FC236}">
                  <a16:creationId xmlns:a16="http://schemas.microsoft.com/office/drawing/2014/main" id="{684D2D8C-7825-4094-B321-8D1F46277830}"/>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CAE55535-1353-49C5-B3CD-693B9838336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2" name="文字方塊 11">
                  <a:extLst>
                    <a:ext uri="{FF2B5EF4-FFF2-40B4-BE49-F238E27FC236}">
                      <a16:creationId xmlns:a16="http://schemas.microsoft.com/office/drawing/2014/main" id="{CAE55535-1353-49C5-B3CD-693B9838336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8D0FAA61-11F8-4343-9FAC-AA292A7C762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081FC01-0DAE-4DE3-929C-91D6FBDF2D71}"/>
                  </a:ext>
                </a:extLst>
              </p:cNvPr>
              <p:cNvSpPr txBox="1"/>
              <p:nvPr/>
            </p:nvSpPr>
            <p:spPr>
              <a:xfrm>
                <a:off x="2264419" y="61528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21" name="文字方塊 20">
                <a:extLst>
                  <a:ext uri="{FF2B5EF4-FFF2-40B4-BE49-F238E27FC236}">
                    <a16:creationId xmlns:a16="http://schemas.microsoft.com/office/drawing/2014/main" id="{8081FC01-0DAE-4DE3-929C-91D6FBDF2D71}"/>
                  </a:ext>
                </a:extLst>
              </p:cNvPr>
              <p:cNvSpPr txBox="1">
                <a:spLocks noRot="1" noChangeAspect="1" noMove="1" noResize="1" noEditPoints="1" noAdjustHandles="1" noChangeArrowheads="1" noChangeShapeType="1" noTextEdit="1"/>
              </p:cNvSpPr>
              <p:nvPr/>
            </p:nvSpPr>
            <p:spPr>
              <a:xfrm>
                <a:off x="2264419" y="6152809"/>
                <a:ext cx="715161" cy="473591"/>
              </a:xfrm>
              <a:prstGeom prst="rect">
                <a:avLst/>
              </a:prstGeom>
              <a:blipFill>
                <a:blip r:embed="rId4"/>
                <a:stretch>
                  <a:fillRect/>
                </a:stretch>
              </a:blipFill>
            </p:spPr>
            <p:txBody>
              <a:bodyPr/>
              <a:lstStyle/>
              <a:p>
                <a:r>
                  <a:rPr lang="zh-TW" altLang="en-US">
                    <a:noFill/>
                  </a:rPr>
                  <a:t> </a:t>
                </a:r>
              </a:p>
            </p:txBody>
          </p:sp>
        </mc:Fallback>
      </mc:AlternateContent>
      <p:grpSp>
        <p:nvGrpSpPr>
          <p:cNvPr id="42" name="群組 41">
            <a:extLst>
              <a:ext uri="{FF2B5EF4-FFF2-40B4-BE49-F238E27FC236}">
                <a16:creationId xmlns:a16="http://schemas.microsoft.com/office/drawing/2014/main" id="{D7E1C23A-1289-43B5-8C12-9C14808752E0}"/>
              </a:ext>
            </a:extLst>
          </p:cNvPr>
          <p:cNvGrpSpPr/>
          <p:nvPr/>
        </p:nvGrpSpPr>
        <p:grpSpPr>
          <a:xfrm>
            <a:off x="831202" y="5006241"/>
            <a:ext cx="715161" cy="813431"/>
            <a:chOff x="1299972" y="3748362"/>
            <a:chExt cx="715161" cy="813431"/>
          </a:xfrm>
        </p:grpSpPr>
        <p:grpSp>
          <p:nvGrpSpPr>
            <p:cNvPr id="39" name="群組 38">
              <a:extLst>
                <a:ext uri="{FF2B5EF4-FFF2-40B4-BE49-F238E27FC236}">
                  <a16:creationId xmlns:a16="http://schemas.microsoft.com/office/drawing/2014/main" id="{3B9ACEB8-D3E3-4435-A9DC-290C63A78BFB}"/>
                </a:ext>
              </a:extLst>
            </p:cNvPr>
            <p:cNvGrpSpPr/>
            <p:nvPr/>
          </p:nvGrpSpPr>
          <p:grpSpPr>
            <a:xfrm>
              <a:off x="1488062" y="3748362"/>
              <a:ext cx="288000" cy="813431"/>
              <a:chOff x="2212165" y="3748362"/>
              <a:chExt cx="288000" cy="813431"/>
            </a:xfrm>
          </p:grpSpPr>
          <p:sp>
            <p:nvSpPr>
              <p:cNvPr id="15" name="矩形 14">
                <a:extLst>
                  <a:ext uri="{FF2B5EF4-FFF2-40B4-BE49-F238E27FC236}">
                    <a16:creationId xmlns:a16="http://schemas.microsoft.com/office/drawing/2014/main" id="{51E5C2E0-E1A6-4A3D-82A8-5ADA26D6A31B}"/>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 name="直線單箭頭接點 18">
                <a:extLst>
                  <a:ext uri="{FF2B5EF4-FFF2-40B4-BE49-F238E27FC236}">
                    <a16:creationId xmlns:a16="http://schemas.microsoft.com/office/drawing/2014/main" id="{4CFB0120-F33F-48CB-A22B-16B52C4209D9}"/>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327653C-8387-4F7D-9B60-A89815B2D95C}"/>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6" name="文字方塊 15">
                  <a:extLst>
                    <a:ext uri="{FF2B5EF4-FFF2-40B4-BE49-F238E27FC236}">
                      <a16:creationId xmlns:a16="http://schemas.microsoft.com/office/drawing/2014/main" id="{B327653C-8387-4F7D-9B60-A89815B2D95C}"/>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5"/>
                  <a:stretch>
                    <a:fillRect b="-10256"/>
                  </a:stretch>
                </a:blipFill>
              </p:spPr>
              <p:txBody>
                <a:bodyPr/>
                <a:lstStyle/>
                <a:p>
                  <a:r>
                    <a:rPr lang="zh-TW" altLang="en-US">
                      <a:noFill/>
                    </a:rPr>
                    <a:t> </a:t>
                  </a:r>
                </a:p>
              </p:txBody>
            </p:sp>
          </mc:Fallback>
        </mc:AlternateContent>
      </p:grpSp>
      <p:sp>
        <p:nvSpPr>
          <p:cNvPr id="40" name="文字方塊 39">
            <a:extLst>
              <a:ext uri="{FF2B5EF4-FFF2-40B4-BE49-F238E27FC236}">
                <a16:creationId xmlns:a16="http://schemas.microsoft.com/office/drawing/2014/main" id="{48047BE0-D0E9-4803-A070-A7783EA9F01F}"/>
              </a:ext>
            </a:extLst>
          </p:cNvPr>
          <p:cNvSpPr txBox="1"/>
          <p:nvPr/>
        </p:nvSpPr>
        <p:spPr>
          <a:xfrm>
            <a:off x="5259587" y="106115"/>
            <a:ext cx="3795832" cy="523220"/>
          </a:xfrm>
          <a:prstGeom prst="rect">
            <a:avLst/>
          </a:prstGeom>
          <a:noFill/>
        </p:spPr>
        <p:txBody>
          <a:bodyPr wrap="square" rtlCol="0">
            <a:spAutoFit/>
          </a:bodyPr>
          <a:lstStyle/>
          <a:p>
            <a:r>
              <a:rPr lang="en-US" altLang="zh-TW" sz="2800" dirty="0"/>
              <a:t>(</a:t>
            </a:r>
            <a:r>
              <a:rPr lang="en-US" altLang="zh-TW" sz="2800" b="1" dirty="0">
                <a:solidFill>
                  <a:schemeClr val="accent6">
                    <a:lumMod val="75000"/>
                  </a:schemeClr>
                </a:solidFill>
              </a:rPr>
              <a:t>2 heads as example</a:t>
            </a:r>
            <a:r>
              <a:rPr lang="en-US" altLang="zh-TW" sz="2800" dirty="0"/>
              <a:t>)</a:t>
            </a:r>
            <a:endParaRPr lang="zh-TW" altLang="en-US" sz="2800" dirty="0"/>
          </a:p>
        </p:txBody>
      </p:sp>
      <p:sp>
        <p:nvSpPr>
          <p:cNvPr id="54" name="矩形 53">
            <a:extLst>
              <a:ext uri="{FF2B5EF4-FFF2-40B4-BE49-F238E27FC236}">
                <a16:creationId xmlns:a16="http://schemas.microsoft.com/office/drawing/2014/main" id="{E221CF90-0A7D-4C0E-A2CC-15ED7B86ED19}"/>
              </a:ext>
            </a:extLst>
          </p:cNvPr>
          <p:cNvSpPr/>
          <p:nvPr/>
        </p:nvSpPr>
        <p:spPr>
          <a:xfrm>
            <a:off x="677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8BC01294-7889-4FBA-B708-F74A49C81C8C}"/>
                  </a:ext>
                </a:extLst>
              </p:cNvPr>
              <p:cNvSpPr txBox="1"/>
              <p:nvPr/>
            </p:nvSpPr>
            <p:spPr>
              <a:xfrm>
                <a:off x="1293351" y="34449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63" name="文字方塊 62">
                <a:extLst>
                  <a:ext uri="{FF2B5EF4-FFF2-40B4-BE49-F238E27FC236}">
                    <a16:creationId xmlns:a16="http://schemas.microsoft.com/office/drawing/2014/main" id="{8BC01294-7889-4FBA-B708-F74A49C81C8C}"/>
                  </a:ext>
                </a:extLst>
              </p:cNvPr>
              <p:cNvSpPr txBox="1">
                <a:spLocks noRot="1" noChangeAspect="1" noMove="1" noResize="1" noEditPoints="1" noAdjustHandles="1" noChangeArrowheads="1" noChangeShapeType="1" noTextEdit="1"/>
              </p:cNvSpPr>
              <p:nvPr/>
            </p:nvSpPr>
            <p:spPr>
              <a:xfrm>
                <a:off x="1293351" y="3444906"/>
                <a:ext cx="715161" cy="473591"/>
              </a:xfrm>
              <a:prstGeom prst="rect">
                <a:avLst/>
              </a:prstGeom>
              <a:blipFill>
                <a:blip r:embed="rId6"/>
                <a:stretch>
                  <a:fillRect b="-10256"/>
                </a:stretch>
              </a:blipFill>
            </p:spPr>
            <p:txBody>
              <a:bodyPr/>
              <a:lstStyle/>
              <a:p>
                <a:r>
                  <a:rPr lang="zh-TW" altLang="en-US">
                    <a:noFill/>
                  </a:rPr>
                  <a:t> </a:t>
                </a:r>
              </a:p>
            </p:txBody>
          </p:sp>
        </mc:Fallback>
      </mc:AlternateContent>
      <p:sp>
        <p:nvSpPr>
          <p:cNvPr id="64" name="矩形 63">
            <a:extLst>
              <a:ext uri="{FF2B5EF4-FFF2-40B4-BE49-F238E27FC236}">
                <a16:creationId xmlns:a16="http://schemas.microsoft.com/office/drawing/2014/main" id="{55E8DCFD-87AC-4F39-838D-EAF48E1AA2C6}"/>
              </a:ext>
            </a:extLst>
          </p:cNvPr>
          <p:cNvSpPr/>
          <p:nvPr/>
        </p:nvSpPr>
        <p:spPr>
          <a:xfrm>
            <a:off x="1397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4340317-C68A-4B3D-9D7E-4687FBD9262D}"/>
                  </a:ext>
                </a:extLst>
              </p:cNvPr>
              <p:cNvSpPr txBox="1"/>
              <p:nvPr/>
            </p:nvSpPr>
            <p:spPr>
              <a:xfrm>
                <a:off x="554293" y="343492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65" name="文字方塊 64">
                <a:extLst>
                  <a:ext uri="{FF2B5EF4-FFF2-40B4-BE49-F238E27FC236}">
                    <a16:creationId xmlns:a16="http://schemas.microsoft.com/office/drawing/2014/main" id="{04340317-C68A-4B3D-9D7E-4687FBD9262D}"/>
                  </a:ext>
                </a:extLst>
              </p:cNvPr>
              <p:cNvSpPr txBox="1">
                <a:spLocks noRot="1" noChangeAspect="1" noMove="1" noResize="1" noEditPoints="1" noAdjustHandles="1" noChangeArrowheads="1" noChangeShapeType="1" noTextEdit="1"/>
              </p:cNvSpPr>
              <p:nvPr/>
            </p:nvSpPr>
            <p:spPr>
              <a:xfrm>
                <a:off x="554293" y="3434925"/>
                <a:ext cx="715161" cy="473591"/>
              </a:xfrm>
              <a:prstGeom prst="rect">
                <a:avLst/>
              </a:prstGeom>
              <a:blipFill>
                <a:blip r:embed="rId7"/>
                <a:stretch>
                  <a:fillRect b="-10256"/>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70B5727-0DE9-417A-808A-F9623AEECD30}"/>
              </a:ext>
            </a:extLst>
          </p:cNvPr>
          <p:cNvCxnSpPr>
            <a:cxnSpLocks/>
          </p:cNvCxnSpPr>
          <p:nvPr/>
        </p:nvCxnSpPr>
        <p:spPr>
          <a:xfrm>
            <a:off x="2276468"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237FA8A2-F1D5-42CD-B9AF-4A324B1D141B}"/>
              </a:ext>
            </a:extLst>
          </p:cNvPr>
          <p:cNvCxnSpPr>
            <a:cxnSpLocks/>
          </p:cNvCxnSpPr>
          <p:nvPr/>
        </p:nvCxnSpPr>
        <p:spPr>
          <a:xfrm flipV="1">
            <a:off x="2254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554DB6FE-A524-4174-B121-6791CCB6A187}"/>
              </a:ext>
            </a:extLst>
          </p:cNvPr>
          <p:cNvCxnSpPr>
            <a:cxnSpLocks/>
          </p:cNvCxnSpPr>
          <p:nvPr/>
        </p:nvCxnSpPr>
        <p:spPr>
          <a:xfrm flipV="1">
            <a:off x="2954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8AC16EE-707D-4413-85C3-7E75144290EF}"/>
              </a:ext>
            </a:extLst>
          </p:cNvPr>
          <p:cNvSpPr/>
          <p:nvPr/>
        </p:nvSpPr>
        <p:spPr>
          <a:xfrm>
            <a:off x="2110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EDF4CA8B-ACE4-4BAC-ADA9-8F1A37D8CCD6}"/>
                  </a:ext>
                </a:extLst>
              </p:cNvPr>
              <p:cNvSpPr txBox="1"/>
              <p:nvPr/>
            </p:nvSpPr>
            <p:spPr>
              <a:xfrm>
                <a:off x="2726742" y="344279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85" name="文字方塊 84">
                <a:extLst>
                  <a:ext uri="{FF2B5EF4-FFF2-40B4-BE49-F238E27FC236}">
                    <a16:creationId xmlns:a16="http://schemas.microsoft.com/office/drawing/2014/main" id="{EDF4CA8B-ACE4-4BAC-ADA9-8F1A37D8CCD6}"/>
                  </a:ext>
                </a:extLst>
              </p:cNvPr>
              <p:cNvSpPr txBox="1">
                <a:spLocks noRot="1" noChangeAspect="1" noMove="1" noResize="1" noEditPoints="1" noAdjustHandles="1" noChangeArrowheads="1" noChangeShapeType="1" noTextEdit="1"/>
              </p:cNvSpPr>
              <p:nvPr/>
            </p:nvSpPr>
            <p:spPr>
              <a:xfrm>
                <a:off x="2726742" y="3442794"/>
                <a:ext cx="715161" cy="473591"/>
              </a:xfrm>
              <a:prstGeom prst="rect">
                <a:avLst/>
              </a:prstGeom>
              <a:blipFill>
                <a:blip r:embed="rId8"/>
                <a:stretch>
                  <a:fillRect/>
                </a:stretch>
              </a:blipFill>
            </p:spPr>
            <p:txBody>
              <a:bodyPr/>
              <a:lstStyle/>
              <a:p>
                <a:r>
                  <a:rPr lang="zh-TW" altLang="en-US">
                    <a:noFill/>
                  </a:rPr>
                  <a:t> </a:t>
                </a:r>
              </a:p>
            </p:txBody>
          </p:sp>
        </mc:Fallback>
      </mc:AlternateContent>
      <p:sp>
        <p:nvSpPr>
          <p:cNvPr id="86" name="矩形 85">
            <a:extLst>
              <a:ext uri="{FF2B5EF4-FFF2-40B4-BE49-F238E27FC236}">
                <a16:creationId xmlns:a16="http://schemas.microsoft.com/office/drawing/2014/main" id="{A283BE6A-E96F-404C-B925-4A5CF53515E9}"/>
              </a:ext>
            </a:extLst>
          </p:cNvPr>
          <p:cNvSpPr/>
          <p:nvPr/>
        </p:nvSpPr>
        <p:spPr>
          <a:xfrm>
            <a:off x="2830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8B39BD47-3F92-40C9-AEB1-ECC528E5B0A9}"/>
                  </a:ext>
                </a:extLst>
              </p:cNvPr>
              <p:cNvSpPr txBox="1"/>
              <p:nvPr/>
            </p:nvSpPr>
            <p:spPr>
              <a:xfrm>
                <a:off x="2008962" y="343410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87" name="文字方塊 86">
                <a:extLst>
                  <a:ext uri="{FF2B5EF4-FFF2-40B4-BE49-F238E27FC236}">
                    <a16:creationId xmlns:a16="http://schemas.microsoft.com/office/drawing/2014/main" id="{8B39BD47-3F92-40C9-AEB1-ECC528E5B0A9}"/>
                  </a:ext>
                </a:extLst>
              </p:cNvPr>
              <p:cNvSpPr txBox="1">
                <a:spLocks noRot="1" noChangeAspect="1" noMove="1" noResize="1" noEditPoints="1" noAdjustHandles="1" noChangeArrowheads="1" noChangeShapeType="1" noTextEdit="1"/>
              </p:cNvSpPr>
              <p:nvPr/>
            </p:nvSpPr>
            <p:spPr>
              <a:xfrm>
                <a:off x="2008962" y="3434108"/>
                <a:ext cx="715161" cy="473591"/>
              </a:xfrm>
              <a:prstGeom prst="rect">
                <a:avLst/>
              </a:prstGeom>
              <a:blipFill>
                <a:blip r:embed="rId9"/>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99FA4966-947C-4D89-8863-E3158BD623B4}"/>
              </a:ext>
            </a:extLst>
          </p:cNvPr>
          <p:cNvCxnSpPr>
            <a:cxnSpLocks/>
          </p:cNvCxnSpPr>
          <p:nvPr/>
        </p:nvCxnSpPr>
        <p:spPr>
          <a:xfrm>
            <a:off x="3570630"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D8C94F5-7013-4A18-A148-966A3554B83D}"/>
              </a:ext>
            </a:extLst>
          </p:cNvPr>
          <p:cNvCxnSpPr>
            <a:cxnSpLocks/>
          </p:cNvCxnSpPr>
          <p:nvPr/>
        </p:nvCxnSpPr>
        <p:spPr>
          <a:xfrm flipV="1">
            <a:off x="3548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B8EBC7C4-AE97-4A58-9D77-A5533426A057}"/>
              </a:ext>
            </a:extLst>
          </p:cNvPr>
          <p:cNvCxnSpPr>
            <a:cxnSpLocks/>
          </p:cNvCxnSpPr>
          <p:nvPr/>
        </p:nvCxnSpPr>
        <p:spPr>
          <a:xfrm flipV="1">
            <a:off x="4248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99928ECE-5F92-4944-8DEC-961DAF7A6383}"/>
              </a:ext>
            </a:extLst>
          </p:cNvPr>
          <p:cNvSpPr/>
          <p:nvPr/>
        </p:nvSpPr>
        <p:spPr>
          <a:xfrm>
            <a:off x="3404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FB089001-CD01-40FC-BFE7-FCDB2C2C2255}"/>
                  </a:ext>
                </a:extLst>
              </p:cNvPr>
              <p:cNvSpPr txBox="1"/>
              <p:nvPr/>
            </p:nvSpPr>
            <p:spPr>
              <a:xfrm>
                <a:off x="4020904" y="3439863"/>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93" name="文字方塊 92">
                <a:extLst>
                  <a:ext uri="{FF2B5EF4-FFF2-40B4-BE49-F238E27FC236}">
                    <a16:creationId xmlns:a16="http://schemas.microsoft.com/office/drawing/2014/main" id="{FB089001-CD01-40FC-BFE7-FCDB2C2C2255}"/>
                  </a:ext>
                </a:extLst>
              </p:cNvPr>
              <p:cNvSpPr txBox="1">
                <a:spLocks noRot="1" noChangeAspect="1" noMove="1" noResize="1" noEditPoints="1" noAdjustHandles="1" noChangeArrowheads="1" noChangeShapeType="1" noTextEdit="1"/>
              </p:cNvSpPr>
              <p:nvPr/>
            </p:nvSpPr>
            <p:spPr>
              <a:xfrm>
                <a:off x="4020904" y="3439863"/>
                <a:ext cx="715161" cy="473591"/>
              </a:xfrm>
              <a:prstGeom prst="rect">
                <a:avLst/>
              </a:prstGeom>
              <a:blipFill>
                <a:blip r:embed="rId10"/>
                <a:stretch>
                  <a:fillRect/>
                </a:stretch>
              </a:blipFill>
            </p:spPr>
            <p:txBody>
              <a:bodyPr/>
              <a:lstStyle/>
              <a:p>
                <a:r>
                  <a:rPr lang="zh-TW" altLang="en-US">
                    <a:noFill/>
                  </a:rPr>
                  <a:t> </a:t>
                </a:r>
              </a:p>
            </p:txBody>
          </p:sp>
        </mc:Fallback>
      </mc:AlternateContent>
      <p:sp>
        <p:nvSpPr>
          <p:cNvPr id="94" name="矩形 93">
            <a:extLst>
              <a:ext uri="{FF2B5EF4-FFF2-40B4-BE49-F238E27FC236}">
                <a16:creationId xmlns:a16="http://schemas.microsoft.com/office/drawing/2014/main" id="{707C68F1-12A8-468A-9EE4-D4AACADC6FA7}"/>
              </a:ext>
            </a:extLst>
          </p:cNvPr>
          <p:cNvSpPr/>
          <p:nvPr/>
        </p:nvSpPr>
        <p:spPr>
          <a:xfrm>
            <a:off x="4124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A6D8155C-3A19-4A2C-B8CE-80721882E0AA}"/>
                  </a:ext>
                </a:extLst>
              </p:cNvPr>
              <p:cNvSpPr txBox="1"/>
              <p:nvPr/>
            </p:nvSpPr>
            <p:spPr>
              <a:xfrm>
                <a:off x="3357589" y="342891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95" name="文字方塊 94">
                <a:extLst>
                  <a:ext uri="{FF2B5EF4-FFF2-40B4-BE49-F238E27FC236}">
                    <a16:creationId xmlns:a16="http://schemas.microsoft.com/office/drawing/2014/main" id="{A6D8155C-3A19-4A2C-B8CE-80721882E0AA}"/>
                  </a:ext>
                </a:extLst>
              </p:cNvPr>
              <p:cNvSpPr txBox="1">
                <a:spLocks noRot="1" noChangeAspect="1" noMove="1" noResize="1" noEditPoints="1" noAdjustHandles="1" noChangeArrowheads="1" noChangeShapeType="1" noTextEdit="1"/>
              </p:cNvSpPr>
              <p:nvPr/>
            </p:nvSpPr>
            <p:spPr>
              <a:xfrm>
                <a:off x="3357589" y="3428914"/>
                <a:ext cx="715161" cy="473591"/>
              </a:xfrm>
              <a:prstGeom prst="rect">
                <a:avLst/>
              </a:prstGeom>
              <a:blipFill>
                <a:blip r:embed="rId11"/>
                <a:stretch>
                  <a:fillRect/>
                </a:stretch>
              </a:blipFill>
            </p:spPr>
            <p:txBody>
              <a:bodyPr/>
              <a:lstStyle/>
              <a:p>
                <a:r>
                  <a:rPr lang="zh-TW" altLang="en-US">
                    <a:noFill/>
                  </a:rPr>
                  <a:t> </a:t>
                </a:r>
              </a:p>
            </p:txBody>
          </p:sp>
        </mc:Fallback>
      </mc:AlternateContent>
      <p:cxnSp>
        <p:nvCxnSpPr>
          <p:cNvPr id="136" name="直線單箭頭接點 135">
            <a:extLst>
              <a:ext uri="{FF2B5EF4-FFF2-40B4-BE49-F238E27FC236}">
                <a16:creationId xmlns:a16="http://schemas.microsoft.com/office/drawing/2014/main" id="{BCD0C340-0787-45EC-9B0A-AE706691A384}"/>
              </a:ext>
            </a:extLst>
          </p:cNvPr>
          <p:cNvCxnSpPr>
            <a:cxnSpLocks/>
          </p:cNvCxnSpPr>
          <p:nvPr/>
        </p:nvCxnSpPr>
        <p:spPr>
          <a:xfrm flipV="1">
            <a:off x="6915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F24611BE-7DBD-424E-933F-D5B988827534}"/>
              </a:ext>
            </a:extLst>
          </p:cNvPr>
          <p:cNvCxnSpPr>
            <a:cxnSpLocks/>
          </p:cNvCxnSpPr>
          <p:nvPr/>
        </p:nvCxnSpPr>
        <p:spPr>
          <a:xfrm flipV="1">
            <a:off x="8209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6B849B5-65EB-4729-9BA0-9E8295B706E2}"/>
              </a:ext>
            </a:extLst>
          </p:cNvPr>
          <p:cNvCxnSpPr>
            <a:cxnSpLocks/>
          </p:cNvCxnSpPr>
          <p:nvPr/>
        </p:nvCxnSpPr>
        <p:spPr>
          <a:xfrm>
            <a:off x="5162431"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A32D30F5-9C59-406C-AE2F-DE24A3834CEA}"/>
              </a:ext>
            </a:extLst>
          </p:cNvPr>
          <p:cNvCxnSpPr>
            <a:cxnSpLocks/>
          </p:cNvCxnSpPr>
          <p:nvPr/>
        </p:nvCxnSpPr>
        <p:spPr>
          <a:xfrm flipV="1">
            <a:off x="5482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8636021D-BDCD-49E8-B26B-01EDEC5BE58C}"/>
              </a:ext>
            </a:extLst>
          </p:cNvPr>
          <p:cNvCxnSpPr>
            <a:cxnSpLocks/>
          </p:cNvCxnSpPr>
          <p:nvPr/>
        </p:nvCxnSpPr>
        <p:spPr>
          <a:xfrm flipV="1">
            <a:off x="5140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58BC020D-9550-4987-8E6C-B6C9A14C0DCA}"/>
              </a:ext>
            </a:extLst>
          </p:cNvPr>
          <p:cNvCxnSpPr>
            <a:cxnSpLocks/>
          </p:cNvCxnSpPr>
          <p:nvPr/>
        </p:nvCxnSpPr>
        <p:spPr>
          <a:xfrm flipV="1">
            <a:off x="5839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624EE3C0-1EE9-49DD-AB30-B6C84B10A870}"/>
              </a:ext>
            </a:extLst>
          </p:cNvPr>
          <p:cNvSpPr/>
          <p:nvPr/>
        </p:nvSpPr>
        <p:spPr>
          <a:xfrm>
            <a:off x="6676248" y="605318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EBFD409F-0FB1-4969-B1DD-C786A43EF7EC}"/>
              </a:ext>
            </a:extLst>
          </p:cNvPr>
          <p:cNvSpPr/>
          <p:nvPr/>
        </p:nvSpPr>
        <p:spPr>
          <a:xfrm>
            <a:off x="6755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CDB5045F-D656-4550-8F42-320E4DFF8539}"/>
                  </a:ext>
                </a:extLst>
              </p:cNvPr>
              <p:cNvSpPr txBox="1"/>
              <p:nvPr/>
            </p:nvSpPr>
            <p:spPr>
              <a:xfrm>
                <a:off x="6573992" y="502283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CDB5045F-D656-4550-8F42-320E4DFF8539}"/>
                  </a:ext>
                </a:extLst>
              </p:cNvPr>
              <p:cNvSpPr txBox="1">
                <a:spLocks noRot="1" noChangeAspect="1" noMove="1" noResize="1" noEditPoints="1" noAdjustHandles="1" noChangeArrowheads="1" noChangeShapeType="1" noTextEdit="1"/>
              </p:cNvSpPr>
              <p:nvPr/>
            </p:nvSpPr>
            <p:spPr>
              <a:xfrm>
                <a:off x="6573992" y="5022839"/>
                <a:ext cx="715161" cy="473591"/>
              </a:xfrm>
              <a:prstGeom prst="rect">
                <a:avLst/>
              </a:prstGeom>
              <a:blipFill>
                <a:blip r:embed="rId12"/>
                <a:stretch>
                  <a:fillRect/>
                </a:stretch>
              </a:blipFill>
            </p:spPr>
            <p:txBody>
              <a:bodyPr/>
              <a:lstStyle/>
              <a:p>
                <a:r>
                  <a:rPr lang="zh-TW" altLang="en-US">
                    <a:noFill/>
                  </a:rPr>
                  <a:t> </a:t>
                </a:r>
              </a:p>
            </p:txBody>
          </p:sp>
        </mc:Fallback>
      </mc:AlternateContent>
      <p:cxnSp>
        <p:nvCxnSpPr>
          <p:cNvPr id="145" name="直線單箭頭接點 144">
            <a:extLst>
              <a:ext uri="{FF2B5EF4-FFF2-40B4-BE49-F238E27FC236}">
                <a16:creationId xmlns:a16="http://schemas.microsoft.com/office/drawing/2014/main" id="{A8AFCAAF-10B3-4B78-9D58-560632F4C7E1}"/>
              </a:ext>
            </a:extLst>
          </p:cNvPr>
          <p:cNvCxnSpPr>
            <a:cxnSpLocks/>
          </p:cNvCxnSpPr>
          <p:nvPr/>
        </p:nvCxnSpPr>
        <p:spPr>
          <a:xfrm flipV="1">
            <a:off x="6908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AFC4CAD1-3CC4-4B14-BB30-F9DDD953646F}"/>
              </a:ext>
            </a:extLst>
          </p:cNvPr>
          <p:cNvCxnSpPr>
            <a:cxnSpLocks/>
          </p:cNvCxnSpPr>
          <p:nvPr/>
        </p:nvCxnSpPr>
        <p:spPr>
          <a:xfrm>
            <a:off x="5461411"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群組 146">
            <a:extLst>
              <a:ext uri="{FF2B5EF4-FFF2-40B4-BE49-F238E27FC236}">
                <a16:creationId xmlns:a16="http://schemas.microsoft.com/office/drawing/2014/main" id="{8323770B-696E-42E2-ACD3-663DBB3F91C6}"/>
              </a:ext>
            </a:extLst>
          </p:cNvPr>
          <p:cNvGrpSpPr/>
          <p:nvPr/>
        </p:nvGrpSpPr>
        <p:grpSpPr>
          <a:xfrm>
            <a:off x="7872790" y="4975022"/>
            <a:ext cx="715161" cy="813431"/>
            <a:chOff x="3154887" y="3748362"/>
            <a:chExt cx="715161" cy="813431"/>
          </a:xfrm>
        </p:grpSpPr>
        <p:sp>
          <p:nvSpPr>
            <p:cNvPr id="148" name="矩形 147">
              <a:extLst>
                <a:ext uri="{FF2B5EF4-FFF2-40B4-BE49-F238E27FC236}">
                  <a16:creationId xmlns:a16="http://schemas.microsoft.com/office/drawing/2014/main" id="{9B36872D-A4A6-45F8-8A67-C6C52DF3A85E}"/>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AAB99A89-8376-43D3-AE0C-D0ABD7C02F0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49" name="文字方塊 148">
                  <a:extLst>
                    <a:ext uri="{FF2B5EF4-FFF2-40B4-BE49-F238E27FC236}">
                      <a16:creationId xmlns:a16="http://schemas.microsoft.com/office/drawing/2014/main" id="{AAB99A89-8376-43D3-AE0C-D0ABD7C02F0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3"/>
                  <a:stretch>
                    <a:fillRect/>
                  </a:stretch>
                </a:blipFill>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22B55BC7-1769-4A89-97BC-FF8D23C60FE0}"/>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1823B9F6-342A-4423-AD7F-AA9C79DCB9D4}"/>
                  </a:ext>
                </a:extLst>
              </p:cNvPr>
              <p:cNvSpPr txBox="1"/>
              <p:nvPr/>
            </p:nvSpPr>
            <p:spPr>
              <a:xfrm>
                <a:off x="6583773" y="61215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51" name="文字方塊 150">
                <a:extLst>
                  <a:ext uri="{FF2B5EF4-FFF2-40B4-BE49-F238E27FC236}">
                    <a16:creationId xmlns:a16="http://schemas.microsoft.com/office/drawing/2014/main" id="{1823B9F6-342A-4423-AD7F-AA9C79DCB9D4}"/>
                  </a:ext>
                </a:extLst>
              </p:cNvPr>
              <p:cNvSpPr txBox="1">
                <a:spLocks noRot="1" noChangeAspect="1" noMove="1" noResize="1" noEditPoints="1" noAdjustHandles="1" noChangeArrowheads="1" noChangeShapeType="1" noTextEdit="1"/>
              </p:cNvSpPr>
              <p:nvPr/>
            </p:nvSpPr>
            <p:spPr>
              <a:xfrm>
                <a:off x="6583773" y="6121590"/>
                <a:ext cx="715161" cy="473591"/>
              </a:xfrm>
              <a:prstGeom prst="rect">
                <a:avLst/>
              </a:prstGeom>
              <a:blipFill>
                <a:blip r:embed="rId14"/>
                <a:stretch>
                  <a:fillRect/>
                </a:stretch>
              </a:blipFill>
            </p:spPr>
            <p:txBody>
              <a:bodyPr/>
              <a:lstStyle/>
              <a:p>
                <a:r>
                  <a:rPr lang="zh-TW" altLang="en-US">
                    <a:noFill/>
                  </a:rPr>
                  <a:t> </a:t>
                </a:r>
              </a:p>
            </p:txBody>
          </p:sp>
        </mc:Fallback>
      </mc:AlternateContent>
      <p:grpSp>
        <p:nvGrpSpPr>
          <p:cNvPr id="152" name="群組 151">
            <a:extLst>
              <a:ext uri="{FF2B5EF4-FFF2-40B4-BE49-F238E27FC236}">
                <a16:creationId xmlns:a16="http://schemas.microsoft.com/office/drawing/2014/main" id="{1F5C46DB-D09F-4D1A-B9CA-3BF24D986FA3}"/>
              </a:ext>
            </a:extLst>
          </p:cNvPr>
          <p:cNvGrpSpPr/>
          <p:nvPr/>
        </p:nvGrpSpPr>
        <p:grpSpPr>
          <a:xfrm>
            <a:off x="5150556" y="4975022"/>
            <a:ext cx="715161" cy="813431"/>
            <a:chOff x="1299972" y="3748362"/>
            <a:chExt cx="715161" cy="813431"/>
          </a:xfrm>
        </p:grpSpPr>
        <p:grpSp>
          <p:nvGrpSpPr>
            <p:cNvPr id="153" name="群組 152">
              <a:extLst>
                <a:ext uri="{FF2B5EF4-FFF2-40B4-BE49-F238E27FC236}">
                  <a16:creationId xmlns:a16="http://schemas.microsoft.com/office/drawing/2014/main" id="{AE8154E4-D37E-4827-BE33-1ADFCE55FA94}"/>
                </a:ext>
              </a:extLst>
            </p:cNvPr>
            <p:cNvGrpSpPr/>
            <p:nvPr/>
          </p:nvGrpSpPr>
          <p:grpSpPr>
            <a:xfrm>
              <a:off x="1488062" y="3748362"/>
              <a:ext cx="288000" cy="813431"/>
              <a:chOff x="2212165" y="3748362"/>
              <a:chExt cx="288000" cy="813431"/>
            </a:xfrm>
          </p:grpSpPr>
          <p:sp>
            <p:nvSpPr>
              <p:cNvPr id="155" name="矩形 154">
                <a:extLst>
                  <a:ext uri="{FF2B5EF4-FFF2-40B4-BE49-F238E27FC236}">
                    <a16:creationId xmlns:a16="http://schemas.microsoft.com/office/drawing/2014/main" id="{A7FC94DC-4C30-4E55-B3BB-38B4D7421A06}"/>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6" name="直線單箭頭接點 155">
                <a:extLst>
                  <a:ext uri="{FF2B5EF4-FFF2-40B4-BE49-F238E27FC236}">
                    <a16:creationId xmlns:a16="http://schemas.microsoft.com/office/drawing/2014/main" id="{CFD41D93-EBE4-44E2-9AD0-D7EB7A6A957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2B091D5-5DFD-4BCB-8E6D-ABD6C8609303}"/>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54" name="文字方塊 153">
                  <a:extLst>
                    <a:ext uri="{FF2B5EF4-FFF2-40B4-BE49-F238E27FC236}">
                      <a16:creationId xmlns:a16="http://schemas.microsoft.com/office/drawing/2014/main" id="{42B091D5-5DFD-4BCB-8E6D-ABD6C8609303}"/>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5"/>
                  <a:stretch>
                    <a:fillRect b="-8974"/>
                  </a:stretch>
                </a:blipFill>
              </p:spPr>
              <p:txBody>
                <a:bodyPr/>
                <a:lstStyle/>
                <a:p>
                  <a:r>
                    <a:rPr lang="zh-TW" altLang="en-US">
                      <a:noFill/>
                    </a:rPr>
                    <a:t> </a:t>
                  </a:r>
                </a:p>
              </p:txBody>
            </p:sp>
          </mc:Fallback>
        </mc:AlternateContent>
      </p:grpSp>
      <p:sp>
        <p:nvSpPr>
          <p:cNvPr id="157" name="矩形 156">
            <a:extLst>
              <a:ext uri="{FF2B5EF4-FFF2-40B4-BE49-F238E27FC236}">
                <a16:creationId xmlns:a16="http://schemas.microsoft.com/office/drawing/2014/main" id="{1BC277D8-1DB5-41E0-AADD-C26534F108A3}"/>
              </a:ext>
            </a:extLst>
          </p:cNvPr>
          <p:cNvSpPr/>
          <p:nvPr/>
        </p:nvSpPr>
        <p:spPr>
          <a:xfrm>
            <a:off x="4996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DFD6171F-8E7D-4038-BC94-2C90BE25AE41}"/>
                  </a:ext>
                </a:extLst>
              </p:cNvPr>
              <p:cNvSpPr txBox="1"/>
              <p:nvPr/>
            </p:nvSpPr>
            <p:spPr>
              <a:xfrm>
                <a:off x="5612705" y="341368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58" name="文字方塊 157">
                <a:extLst>
                  <a:ext uri="{FF2B5EF4-FFF2-40B4-BE49-F238E27FC236}">
                    <a16:creationId xmlns:a16="http://schemas.microsoft.com/office/drawing/2014/main" id="{DFD6171F-8E7D-4038-BC94-2C90BE25AE41}"/>
                  </a:ext>
                </a:extLst>
              </p:cNvPr>
              <p:cNvSpPr txBox="1">
                <a:spLocks noRot="1" noChangeAspect="1" noMove="1" noResize="1" noEditPoints="1" noAdjustHandles="1" noChangeArrowheads="1" noChangeShapeType="1" noTextEdit="1"/>
              </p:cNvSpPr>
              <p:nvPr/>
            </p:nvSpPr>
            <p:spPr>
              <a:xfrm>
                <a:off x="5612705" y="3413687"/>
                <a:ext cx="715161" cy="473591"/>
              </a:xfrm>
              <a:prstGeom prst="rect">
                <a:avLst/>
              </a:prstGeom>
              <a:blipFill>
                <a:blip r:embed="rId16"/>
                <a:stretch>
                  <a:fillRect b="-8974"/>
                </a:stretch>
              </a:blipFill>
            </p:spPr>
            <p:txBody>
              <a:bodyPr/>
              <a:lstStyle/>
              <a:p>
                <a:r>
                  <a:rPr lang="zh-TW" altLang="en-US">
                    <a:noFill/>
                  </a:rPr>
                  <a:t> </a:t>
                </a:r>
              </a:p>
            </p:txBody>
          </p:sp>
        </mc:Fallback>
      </mc:AlternateContent>
      <p:sp>
        <p:nvSpPr>
          <p:cNvPr id="159" name="矩形 158">
            <a:extLst>
              <a:ext uri="{FF2B5EF4-FFF2-40B4-BE49-F238E27FC236}">
                <a16:creationId xmlns:a16="http://schemas.microsoft.com/office/drawing/2014/main" id="{D894C578-DF7D-407A-9534-3E9D345E3EAC}"/>
              </a:ext>
            </a:extLst>
          </p:cNvPr>
          <p:cNvSpPr/>
          <p:nvPr/>
        </p:nvSpPr>
        <p:spPr>
          <a:xfrm>
            <a:off x="5716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D4E6863D-4EC1-45B6-AE20-803112A8F46D}"/>
                  </a:ext>
                </a:extLst>
              </p:cNvPr>
              <p:cNvSpPr txBox="1"/>
              <p:nvPr/>
            </p:nvSpPr>
            <p:spPr>
              <a:xfrm>
                <a:off x="4873647" y="34037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60" name="文字方塊 159">
                <a:extLst>
                  <a:ext uri="{FF2B5EF4-FFF2-40B4-BE49-F238E27FC236}">
                    <a16:creationId xmlns:a16="http://schemas.microsoft.com/office/drawing/2014/main" id="{D4E6863D-4EC1-45B6-AE20-803112A8F46D}"/>
                  </a:ext>
                </a:extLst>
              </p:cNvPr>
              <p:cNvSpPr txBox="1">
                <a:spLocks noRot="1" noChangeAspect="1" noMove="1" noResize="1" noEditPoints="1" noAdjustHandles="1" noChangeArrowheads="1" noChangeShapeType="1" noTextEdit="1"/>
              </p:cNvSpPr>
              <p:nvPr/>
            </p:nvSpPr>
            <p:spPr>
              <a:xfrm>
                <a:off x="4873647" y="3403706"/>
                <a:ext cx="715161" cy="473591"/>
              </a:xfrm>
              <a:prstGeom prst="rect">
                <a:avLst/>
              </a:prstGeom>
              <a:blipFill>
                <a:blip r:embed="rId17"/>
                <a:stretch>
                  <a:fillRect b="-10256"/>
                </a:stretch>
              </a:blipFill>
            </p:spPr>
            <p:txBody>
              <a:bodyPr/>
              <a:lstStyle/>
              <a:p>
                <a:r>
                  <a:rPr lang="zh-TW" altLang="en-US">
                    <a:noFill/>
                  </a:rPr>
                  <a:t> </a:t>
                </a:r>
              </a:p>
            </p:txBody>
          </p:sp>
        </mc:Fallback>
      </mc:AlternateContent>
      <p:cxnSp>
        <p:nvCxnSpPr>
          <p:cNvPr id="162" name="直線單箭頭接點 161">
            <a:extLst>
              <a:ext uri="{FF2B5EF4-FFF2-40B4-BE49-F238E27FC236}">
                <a16:creationId xmlns:a16="http://schemas.microsoft.com/office/drawing/2014/main" id="{E39BDB91-DBF6-4144-86B6-4D1801C28215}"/>
              </a:ext>
            </a:extLst>
          </p:cNvPr>
          <p:cNvCxnSpPr>
            <a:cxnSpLocks/>
          </p:cNvCxnSpPr>
          <p:nvPr/>
        </p:nvCxnSpPr>
        <p:spPr>
          <a:xfrm>
            <a:off x="6595822"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247A413-CB58-4A93-BF6C-C8077A5E86C4}"/>
              </a:ext>
            </a:extLst>
          </p:cNvPr>
          <p:cNvCxnSpPr>
            <a:cxnSpLocks/>
          </p:cNvCxnSpPr>
          <p:nvPr/>
        </p:nvCxnSpPr>
        <p:spPr>
          <a:xfrm flipV="1">
            <a:off x="6573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A5A08BF7-F061-4887-8ABA-D5BE774D695B}"/>
              </a:ext>
            </a:extLst>
          </p:cNvPr>
          <p:cNvCxnSpPr>
            <a:cxnSpLocks/>
          </p:cNvCxnSpPr>
          <p:nvPr/>
        </p:nvCxnSpPr>
        <p:spPr>
          <a:xfrm flipV="1">
            <a:off x="7273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D0427B6D-3431-4783-B2E1-72D686D626F9}"/>
              </a:ext>
            </a:extLst>
          </p:cNvPr>
          <p:cNvSpPr/>
          <p:nvPr/>
        </p:nvSpPr>
        <p:spPr>
          <a:xfrm>
            <a:off x="6429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049B8D0A-1FBF-421E-BEFD-1197C26F1F48}"/>
                  </a:ext>
                </a:extLst>
              </p:cNvPr>
              <p:cNvSpPr txBox="1"/>
              <p:nvPr/>
            </p:nvSpPr>
            <p:spPr>
              <a:xfrm>
                <a:off x="7046096" y="341157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66" name="文字方塊 165">
                <a:extLst>
                  <a:ext uri="{FF2B5EF4-FFF2-40B4-BE49-F238E27FC236}">
                    <a16:creationId xmlns:a16="http://schemas.microsoft.com/office/drawing/2014/main" id="{049B8D0A-1FBF-421E-BEFD-1197C26F1F48}"/>
                  </a:ext>
                </a:extLst>
              </p:cNvPr>
              <p:cNvSpPr txBox="1">
                <a:spLocks noRot="1" noChangeAspect="1" noMove="1" noResize="1" noEditPoints="1" noAdjustHandles="1" noChangeArrowheads="1" noChangeShapeType="1" noTextEdit="1"/>
              </p:cNvSpPr>
              <p:nvPr/>
            </p:nvSpPr>
            <p:spPr>
              <a:xfrm>
                <a:off x="7046096" y="3411575"/>
                <a:ext cx="715161" cy="473591"/>
              </a:xfrm>
              <a:prstGeom prst="rect">
                <a:avLst/>
              </a:prstGeom>
              <a:blipFill>
                <a:blip r:embed="rId18"/>
                <a:stretch>
                  <a:fillRect/>
                </a:stretch>
              </a:blipFill>
            </p:spPr>
            <p:txBody>
              <a:bodyPr/>
              <a:lstStyle/>
              <a:p>
                <a:r>
                  <a:rPr lang="zh-TW" altLang="en-US">
                    <a:noFill/>
                  </a:rPr>
                  <a:t> </a:t>
                </a:r>
              </a:p>
            </p:txBody>
          </p:sp>
        </mc:Fallback>
      </mc:AlternateContent>
      <p:sp>
        <p:nvSpPr>
          <p:cNvPr id="167" name="矩形 166">
            <a:extLst>
              <a:ext uri="{FF2B5EF4-FFF2-40B4-BE49-F238E27FC236}">
                <a16:creationId xmlns:a16="http://schemas.microsoft.com/office/drawing/2014/main" id="{BCF914FA-1ED9-4BA6-90A3-519A5E75006E}"/>
              </a:ext>
            </a:extLst>
          </p:cNvPr>
          <p:cNvSpPr/>
          <p:nvPr/>
        </p:nvSpPr>
        <p:spPr>
          <a:xfrm>
            <a:off x="7149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C3084C0B-494B-4A76-A8B4-A485FA58B444}"/>
                  </a:ext>
                </a:extLst>
              </p:cNvPr>
              <p:cNvSpPr txBox="1"/>
              <p:nvPr/>
            </p:nvSpPr>
            <p:spPr>
              <a:xfrm>
                <a:off x="6328316" y="340288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68" name="文字方塊 167">
                <a:extLst>
                  <a:ext uri="{FF2B5EF4-FFF2-40B4-BE49-F238E27FC236}">
                    <a16:creationId xmlns:a16="http://schemas.microsoft.com/office/drawing/2014/main" id="{C3084C0B-494B-4A76-A8B4-A485FA58B444}"/>
                  </a:ext>
                </a:extLst>
              </p:cNvPr>
              <p:cNvSpPr txBox="1">
                <a:spLocks noRot="1" noChangeAspect="1" noMove="1" noResize="1" noEditPoints="1" noAdjustHandles="1" noChangeArrowheads="1" noChangeShapeType="1" noTextEdit="1"/>
              </p:cNvSpPr>
              <p:nvPr/>
            </p:nvSpPr>
            <p:spPr>
              <a:xfrm>
                <a:off x="6328316" y="3402889"/>
                <a:ext cx="715161" cy="473591"/>
              </a:xfrm>
              <a:prstGeom prst="rect">
                <a:avLst/>
              </a:prstGeom>
              <a:blipFill>
                <a:blip r:embed="rId19"/>
                <a:stretch>
                  <a:fillRect/>
                </a:stretch>
              </a:blipFill>
            </p:spPr>
            <p:txBody>
              <a:bodyPr/>
              <a:lstStyle/>
              <a:p>
                <a:r>
                  <a:rPr lang="zh-TW" altLang="en-US">
                    <a:noFill/>
                  </a:rPr>
                  <a:t> </a:t>
                </a:r>
              </a:p>
            </p:txBody>
          </p:sp>
        </mc:Fallback>
      </mc:AlternateContent>
      <p:cxnSp>
        <p:nvCxnSpPr>
          <p:cNvPr id="169" name="直線單箭頭接點 168">
            <a:extLst>
              <a:ext uri="{FF2B5EF4-FFF2-40B4-BE49-F238E27FC236}">
                <a16:creationId xmlns:a16="http://schemas.microsoft.com/office/drawing/2014/main" id="{18125834-BB27-4104-8BE8-742A89940A8B}"/>
              </a:ext>
            </a:extLst>
          </p:cNvPr>
          <p:cNvCxnSpPr>
            <a:cxnSpLocks/>
          </p:cNvCxnSpPr>
          <p:nvPr/>
        </p:nvCxnSpPr>
        <p:spPr>
          <a:xfrm>
            <a:off x="7889984"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D73B6641-4B45-4FFA-AFEF-9B63389BEF6E}"/>
              </a:ext>
            </a:extLst>
          </p:cNvPr>
          <p:cNvCxnSpPr>
            <a:cxnSpLocks/>
          </p:cNvCxnSpPr>
          <p:nvPr/>
        </p:nvCxnSpPr>
        <p:spPr>
          <a:xfrm flipV="1">
            <a:off x="7868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EC4A417B-89C4-4BB8-9006-F7BE8FB29823}"/>
              </a:ext>
            </a:extLst>
          </p:cNvPr>
          <p:cNvCxnSpPr>
            <a:cxnSpLocks/>
          </p:cNvCxnSpPr>
          <p:nvPr/>
        </p:nvCxnSpPr>
        <p:spPr>
          <a:xfrm flipV="1">
            <a:off x="8567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AA0D07F5-F17A-4A33-8A87-6F438F59BAB2}"/>
              </a:ext>
            </a:extLst>
          </p:cNvPr>
          <p:cNvSpPr/>
          <p:nvPr/>
        </p:nvSpPr>
        <p:spPr>
          <a:xfrm>
            <a:off x="7724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50407BE-769C-4470-9EC6-A20901DDC8CA}"/>
                  </a:ext>
                </a:extLst>
              </p:cNvPr>
              <p:cNvSpPr txBox="1"/>
              <p:nvPr/>
            </p:nvSpPr>
            <p:spPr>
              <a:xfrm>
                <a:off x="8340258" y="340864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D50407BE-769C-4470-9EC6-A20901DDC8CA}"/>
                  </a:ext>
                </a:extLst>
              </p:cNvPr>
              <p:cNvSpPr txBox="1">
                <a:spLocks noRot="1" noChangeAspect="1" noMove="1" noResize="1" noEditPoints="1" noAdjustHandles="1" noChangeArrowheads="1" noChangeShapeType="1" noTextEdit="1"/>
              </p:cNvSpPr>
              <p:nvPr/>
            </p:nvSpPr>
            <p:spPr>
              <a:xfrm>
                <a:off x="8340258" y="3408644"/>
                <a:ext cx="715161" cy="473591"/>
              </a:xfrm>
              <a:prstGeom prst="rect">
                <a:avLst/>
              </a:prstGeom>
              <a:blipFill>
                <a:blip r:embed="rId20"/>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66E2A0A3-9E7B-4E0C-B05F-DCFFCD7CBA43}"/>
              </a:ext>
            </a:extLst>
          </p:cNvPr>
          <p:cNvSpPr/>
          <p:nvPr/>
        </p:nvSpPr>
        <p:spPr>
          <a:xfrm>
            <a:off x="8443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06B0F45E-DF7E-4906-A2A2-1DA5071307CE}"/>
                  </a:ext>
                </a:extLst>
              </p:cNvPr>
              <p:cNvSpPr txBox="1"/>
              <p:nvPr/>
            </p:nvSpPr>
            <p:spPr>
              <a:xfrm>
                <a:off x="7676943" y="33976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06B0F45E-DF7E-4906-A2A2-1DA5071307CE}"/>
                  </a:ext>
                </a:extLst>
              </p:cNvPr>
              <p:cNvSpPr txBox="1">
                <a:spLocks noRot="1" noChangeAspect="1" noMove="1" noResize="1" noEditPoints="1" noAdjustHandles="1" noChangeArrowheads="1" noChangeShapeType="1" noTextEdit="1"/>
              </p:cNvSpPr>
              <p:nvPr/>
            </p:nvSpPr>
            <p:spPr>
              <a:xfrm>
                <a:off x="7676943" y="3397695"/>
                <a:ext cx="715161" cy="473591"/>
              </a:xfrm>
              <a:prstGeom prst="rect">
                <a:avLst/>
              </a:prstGeom>
              <a:blipFill>
                <a:blip r:embed="rId21"/>
                <a:stretch>
                  <a:fillRect/>
                </a:stretch>
              </a:blipFill>
            </p:spPr>
            <p:txBody>
              <a:bodyPr/>
              <a:lstStyle/>
              <a:p>
                <a:r>
                  <a:rPr lang="zh-TW" altLang="en-US">
                    <a:noFill/>
                  </a:rPr>
                  <a:t> </a:t>
                </a:r>
              </a:p>
            </p:txBody>
          </p:sp>
        </mc:Fallback>
      </mc:AlternateContent>
      <p:grpSp>
        <p:nvGrpSpPr>
          <p:cNvPr id="176" name="群組 175">
            <a:extLst>
              <a:ext uri="{FF2B5EF4-FFF2-40B4-BE49-F238E27FC236}">
                <a16:creationId xmlns:a16="http://schemas.microsoft.com/office/drawing/2014/main" id="{C80A486D-33A7-447C-BDDE-5A21BDDFECB6}"/>
              </a:ext>
            </a:extLst>
          </p:cNvPr>
          <p:cNvGrpSpPr/>
          <p:nvPr/>
        </p:nvGrpSpPr>
        <p:grpSpPr>
          <a:xfrm>
            <a:off x="4349958" y="756044"/>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2"/>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639E50D1-C367-4D25-AB72-A5FD215B68F2}"/>
              </a:ext>
            </a:extLst>
          </p:cNvPr>
          <p:cNvCxnSpPr>
            <a:cxnSpLocks/>
            <a:stCxn id="65" idx="0"/>
            <a:endCxn id="120" idx="2"/>
          </p:cNvCxnSpPr>
          <p:nvPr/>
        </p:nvCxnSpPr>
        <p:spPr>
          <a:xfrm flipV="1">
            <a:off x="911874" y="2518497"/>
            <a:ext cx="5590474" cy="9164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C9EDB4F9-2812-467B-9C59-E6DCD6F16C5B}"/>
              </a:ext>
            </a:extLst>
          </p:cNvPr>
          <p:cNvCxnSpPr>
            <a:cxnSpLocks/>
          </p:cNvCxnSpPr>
          <p:nvPr/>
        </p:nvCxnSpPr>
        <p:spPr>
          <a:xfrm>
            <a:off x="6676248" y="2497623"/>
            <a:ext cx="10641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橢圓 119">
            <a:extLst>
              <a:ext uri="{FF2B5EF4-FFF2-40B4-BE49-F238E27FC236}">
                <a16:creationId xmlns:a16="http://schemas.microsoft.com/office/drawing/2014/main" id="{422D58AD-34BF-4383-9B94-2090FAF603AE}"/>
              </a:ext>
            </a:extLst>
          </p:cNvPr>
          <p:cNvSpPr/>
          <p:nvPr/>
        </p:nvSpPr>
        <p:spPr>
          <a:xfrm>
            <a:off x="6502348" y="242849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1" name="直線單箭頭接點 120">
            <a:extLst>
              <a:ext uri="{FF2B5EF4-FFF2-40B4-BE49-F238E27FC236}">
                <a16:creationId xmlns:a16="http://schemas.microsoft.com/office/drawing/2014/main" id="{E155D855-11B8-483B-9CA2-9D925F9944F4}"/>
              </a:ext>
            </a:extLst>
          </p:cNvPr>
          <p:cNvCxnSpPr>
            <a:cxnSpLocks/>
          </p:cNvCxnSpPr>
          <p:nvPr/>
        </p:nvCxnSpPr>
        <p:spPr>
          <a:xfrm flipV="1">
            <a:off x="6595822" y="2608497"/>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群組 121">
            <a:extLst>
              <a:ext uri="{FF2B5EF4-FFF2-40B4-BE49-F238E27FC236}">
                <a16:creationId xmlns:a16="http://schemas.microsoft.com/office/drawing/2014/main" id="{892A7AE2-6FB4-41FA-92AC-23090057351A}"/>
              </a:ext>
            </a:extLst>
          </p:cNvPr>
          <p:cNvGrpSpPr/>
          <p:nvPr/>
        </p:nvGrpSpPr>
        <p:grpSpPr>
          <a:xfrm>
            <a:off x="7746374" y="2337057"/>
            <a:ext cx="298383" cy="310013"/>
            <a:chOff x="-105878" y="1740168"/>
            <a:chExt cx="461666" cy="461665"/>
          </a:xfrm>
        </p:grpSpPr>
        <p:sp>
          <p:nvSpPr>
            <p:cNvPr id="123" name="矩形 122">
              <a:extLst>
                <a:ext uri="{FF2B5EF4-FFF2-40B4-BE49-F238E27FC236}">
                  <a16:creationId xmlns:a16="http://schemas.microsoft.com/office/drawing/2014/main" id="{DF6F9045-93FE-4EE0-960A-2EBFB8FE6B14}"/>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4" name="群組 123">
              <a:extLst>
                <a:ext uri="{FF2B5EF4-FFF2-40B4-BE49-F238E27FC236}">
                  <a16:creationId xmlns:a16="http://schemas.microsoft.com/office/drawing/2014/main" id="{49C802D6-6C4B-4086-A6D3-59B0E7DCB845}"/>
                </a:ext>
              </a:extLst>
            </p:cNvPr>
            <p:cNvGrpSpPr/>
            <p:nvPr/>
          </p:nvGrpSpPr>
          <p:grpSpPr>
            <a:xfrm rot="21265833">
              <a:off x="-30571" y="1828628"/>
              <a:ext cx="317144" cy="302092"/>
              <a:chOff x="-43095" y="1828685"/>
              <a:chExt cx="317144" cy="302092"/>
            </a:xfrm>
          </p:grpSpPr>
          <p:cxnSp>
            <p:nvCxnSpPr>
              <p:cNvPr id="125" name="直線接點 124">
                <a:extLst>
                  <a:ext uri="{FF2B5EF4-FFF2-40B4-BE49-F238E27FC236}">
                    <a16:creationId xmlns:a16="http://schemas.microsoft.com/office/drawing/2014/main" id="{356E42B5-91DC-4514-8679-11D887065DE4}"/>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95FD0C5A-771D-4937-AEB5-F81026C46384}"/>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7" name="直線單箭頭接點 126">
            <a:extLst>
              <a:ext uri="{FF2B5EF4-FFF2-40B4-BE49-F238E27FC236}">
                <a16:creationId xmlns:a16="http://schemas.microsoft.com/office/drawing/2014/main" id="{270141EF-E27D-4089-B320-1EE194C9963E}"/>
              </a:ext>
            </a:extLst>
          </p:cNvPr>
          <p:cNvCxnSpPr>
            <a:cxnSpLocks/>
          </p:cNvCxnSpPr>
          <p:nvPr/>
        </p:nvCxnSpPr>
        <p:spPr>
          <a:xfrm flipV="1">
            <a:off x="7906293" y="2647070"/>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778EA6E3-7FFC-41B5-89E6-D3DF97D875B2}"/>
              </a:ext>
            </a:extLst>
          </p:cNvPr>
          <p:cNvCxnSpPr>
            <a:cxnSpLocks/>
          </p:cNvCxnSpPr>
          <p:nvPr/>
        </p:nvCxnSpPr>
        <p:spPr>
          <a:xfrm flipH="1" flipV="1">
            <a:off x="7891906" y="1072361"/>
            <a:ext cx="0" cy="1264697"/>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94B0D476-B88C-41B2-B88A-0C41B9A678CA}"/>
              </a:ext>
            </a:extLst>
          </p:cNvPr>
          <p:cNvCxnSpPr>
            <a:cxnSpLocks/>
          </p:cNvCxnSpPr>
          <p:nvPr/>
        </p:nvCxnSpPr>
        <p:spPr>
          <a:xfrm flipH="1">
            <a:off x="4937263" y="1056160"/>
            <a:ext cx="29527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18A1249D-5B6D-43BF-B80E-6EA40DF6BD7B}"/>
              </a:ext>
            </a:extLst>
          </p:cNvPr>
          <p:cNvGrpSpPr/>
          <p:nvPr/>
        </p:nvGrpSpPr>
        <p:grpSpPr>
          <a:xfrm>
            <a:off x="3410157" y="2346900"/>
            <a:ext cx="298383" cy="310013"/>
            <a:chOff x="-105878" y="1740168"/>
            <a:chExt cx="461666" cy="461665"/>
          </a:xfrm>
        </p:grpSpPr>
        <p:sp>
          <p:nvSpPr>
            <p:cNvPr id="131" name="矩形 130">
              <a:extLst>
                <a:ext uri="{FF2B5EF4-FFF2-40B4-BE49-F238E27FC236}">
                  <a16:creationId xmlns:a16="http://schemas.microsoft.com/office/drawing/2014/main" id="{1893E83D-35DD-4BF2-948F-196C72891672}"/>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5256D93F-8ABA-410E-82A8-5956F6A3F159}"/>
                </a:ext>
              </a:extLst>
            </p:cNvPr>
            <p:cNvGrpSpPr/>
            <p:nvPr/>
          </p:nvGrpSpPr>
          <p:grpSpPr>
            <a:xfrm rot="21265833">
              <a:off x="-30571" y="1828628"/>
              <a:ext cx="317144" cy="302092"/>
              <a:chOff x="-43095" y="1828685"/>
              <a:chExt cx="317144" cy="302092"/>
            </a:xfrm>
          </p:grpSpPr>
          <p:cxnSp>
            <p:nvCxnSpPr>
              <p:cNvPr id="133" name="直線接點 132">
                <a:extLst>
                  <a:ext uri="{FF2B5EF4-FFF2-40B4-BE49-F238E27FC236}">
                    <a16:creationId xmlns:a16="http://schemas.microsoft.com/office/drawing/2014/main" id="{FBE09387-6E5C-44B8-A3B8-DCAE490519D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4063C960-8AD5-433C-8E80-85A500164DA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5" name="橢圓 134">
            <a:extLst>
              <a:ext uri="{FF2B5EF4-FFF2-40B4-BE49-F238E27FC236}">
                <a16:creationId xmlns:a16="http://schemas.microsoft.com/office/drawing/2014/main" id="{A8AFD71D-4AB3-4288-9848-1AD56C58F527}"/>
              </a:ext>
            </a:extLst>
          </p:cNvPr>
          <p:cNvSpPr/>
          <p:nvPr/>
        </p:nvSpPr>
        <p:spPr>
          <a:xfrm>
            <a:off x="2162544" y="240240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61" name="直線單箭頭接點 160">
            <a:extLst>
              <a:ext uri="{FF2B5EF4-FFF2-40B4-BE49-F238E27FC236}">
                <a16:creationId xmlns:a16="http://schemas.microsoft.com/office/drawing/2014/main" id="{17BD5EA0-67CC-4BDC-9CF7-8BBA0F349714}"/>
              </a:ext>
            </a:extLst>
          </p:cNvPr>
          <p:cNvCxnSpPr>
            <a:cxnSpLocks/>
            <a:endCxn id="135" idx="3"/>
          </p:cNvCxnSpPr>
          <p:nvPr/>
        </p:nvCxnSpPr>
        <p:spPr>
          <a:xfrm flipV="1">
            <a:off x="812625" y="2556042"/>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a:extLst>
              <a:ext uri="{FF2B5EF4-FFF2-40B4-BE49-F238E27FC236}">
                <a16:creationId xmlns:a16="http://schemas.microsoft.com/office/drawing/2014/main" id="{0CDDEB72-D5F1-4890-A600-F6965E86F643}"/>
              </a:ext>
            </a:extLst>
          </p:cNvPr>
          <p:cNvCxnSpPr>
            <a:cxnSpLocks/>
          </p:cNvCxnSpPr>
          <p:nvPr/>
        </p:nvCxnSpPr>
        <p:spPr>
          <a:xfrm flipH="1" flipV="1">
            <a:off x="2264419" y="2599096"/>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a:extLst>
              <a:ext uri="{FF2B5EF4-FFF2-40B4-BE49-F238E27FC236}">
                <a16:creationId xmlns:a16="http://schemas.microsoft.com/office/drawing/2014/main" id="{C78794A8-E1CF-4ED2-B6A6-130D0649E5DC}"/>
              </a:ext>
            </a:extLst>
          </p:cNvPr>
          <p:cNvCxnSpPr>
            <a:cxnSpLocks/>
          </p:cNvCxnSpPr>
          <p:nvPr/>
        </p:nvCxnSpPr>
        <p:spPr>
          <a:xfrm flipV="1">
            <a:off x="2403995" y="2487893"/>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15D0B98A-F7FA-41F7-A931-815C005CD6D5}"/>
              </a:ext>
            </a:extLst>
          </p:cNvPr>
          <p:cNvCxnSpPr>
            <a:cxnSpLocks/>
          </p:cNvCxnSpPr>
          <p:nvPr/>
        </p:nvCxnSpPr>
        <p:spPr>
          <a:xfrm flipV="1">
            <a:off x="3564996" y="263357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D6C7C918-3F32-4408-9257-BFD2D0ED0922}"/>
              </a:ext>
            </a:extLst>
          </p:cNvPr>
          <p:cNvCxnSpPr>
            <a:cxnSpLocks/>
            <a:stCxn id="131" idx="0"/>
          </p:cNvCxnSpPr>
          <p:nvPr/>
        </p:nvCxnSpPr>
        <p:spPr>
          <a:xfrm flipH="1" flipV="1">
            <a:off x="3548803" y="1056160"/>
            <a:ext cx="0" cy="129074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線單箭頭接點 186">
            <a:extLst>
              <a:ext uri="{FF2B5EF4-FFF2-40B4-BE49-F238E27FC236}">
                <a16:creationId xmlns:a16="http://schemas.microsoft.com/office/drawing/2014/main" id="{79E644FD-4767-4F94-B97E-F2DFBB6DC76A}"/>
              </a:ext>
            </a:extLst>
          </p:cNvPr>
          <p:cNvCxnSpPr>
            <a:cxnSpLocks/>
          </p:cNvCxnSpPr>
          <p:nvPr/>
        </p:nvCxnSpPr>
        <p:spPr>
          <a:xfrm>
            <a:off x="3525387" y="1032658"/>
            <a:ext cx="8912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文字方塊 187">
                <a:extLst>
                  <a:ext uri="{FF2B5EF4-FFF2-40B4-BE49-F238E27FC236}">
                    <a16:creationId xmlns:a16="http://schemas.microsoft.com/office/drawing/2014/main" id="{FBFA01C2-8FDB-4266-98B7-459F1F12FC17}"/>
                  </a:ext>
                </a:extLst>
              </p:cNvPr>
              <p:cNvSpPr txBox="1"/>
              <p:nvPr/>
            </p:nvSpPr>
            <p:spPr>
              <a:xfrm>
                <a:off x="398520" y="6084405"/>
                <a:ext cx="1485791"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𝑞</m:t>
                          </m:r>
                        </m:sup>
                      </m:sSup>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88" name="文字方塊 187">
                <a:extLst>
                  <a:ext uri="{FF2B5EF4-FFF2-40B4-BE49-F238E27FC236}">
                    <a16:creationId xmlns:a16="http://schemas.microsoft.com/office/drawing/2014/main" id="{FBFA01C2-8FDB-4266-98B7-459F1F12FC17}"/>
                  </a:ext>
                </a:extLst>
              </p:cNvPr>
              <p:cNvSpPr txBox="1">
                <a:spLocks noRot="1" noChangeAspect="1" noMove="1" noResize="1" noEditPoints="1" noAdjustHandles="1" noChangeArrowheads="1" noChangeShapeType="1" noTextEdit="1"/>
              </p:cNvSpPr>
              <p:nvPr/>
            </p:nvSpPr>
            <p:spPr>
              <a:xfrm>
                <a:off x="398520" y="6084405"/>
                <a:ext cx="1485791" cy="381258"/>
              </a:xfrm>
              <a:prstGeom prst="rect">
                <a:avLst/>
              </a:prstGeom>
              <a:blipFill>
                <a:blip r:embed="rId23"/>
                <a:stretch>
                  <a:fillRect l="-4508" t="-1587" r="-1230"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7B86C1F2-E043-4760-8970-BDCBAC6F6109}"/>
                  </a:ext>
                </a:extLst>
              </p:cNvPr>
              <p:cNvSpPr txBox="1"/>
              <p:nvPr/>
            </p:nvSpPr>
            <p:spPr>
              <a:xfrm>
                <a:off x="408231" y="901981"/>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𝑞</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9" name="文字方塊 188">
                <a:extLst>
                  <a:ext uri="{FF2B5EF4-FFF2-40B4-BE49-F238E27FC236}">
                    <a16:creationId xmlns:a16="http://schemas.microsoft.com/office/drawing/2014/main" id="{7B86C1F2-E043-4760-8970-BDCBAC6F6109}"/>
                  </a:ext>
                </a:extLst>
              </p:cNvPr>
              <p:cNvSpPr txBox="1">
                <a:spLocks noRot="1" noChangeAspect="1" noMove="1" noResize="1" noEditPoints="1" noAdjustHandles="1" noChangeArrowheads="1" noChangeShapeType="1" noTextEdit="1"/>
              </p:cNvSpPr>
              <p:nvPr/>
            </p:nvSpPr>
            <p:spPr>
              <a:xfrm>
                <a:off x="408231" y="901981"/>
                <a:ext cx="1833835" cy="381258"/>
              </a:xfrm>
              <a:prstGeom prst="rect">
                <a:avLst/>
              </a:prstGeom>
              <a:blipFill>
                <a:blip r:embed="rId24"/>
                <a:stretch>
                  <a:fillRect l="-3654" t="-1587" r="-997"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A44D8D39-FF37-4AC9-B0F7-2E3562CBA6EF}"/>
                  </a:ext>
                </a:extLst>
              </p:cNvPr>
              <p:cNvSpPr txBox="1"/>
              <p:nvPr/>
            </p:nvSpPr>
            <p:spPr>
              <a:xfrm>
                <a:off x="398520" y="1390066"/>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𝑞</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90" name="文字方塊 189">
                <a:extLst>
                  <a:ext uri="{FF2B5EF4-FFF2-40B4-BE49-F238E27FC236}">
                    <a16:creationId xmlns:a16="http://schemas.microsoft.com/office/drawing/2014/main" id="{A44D8D39-FF37-4AC9-B0F7-2E3562CBA6EF}"/>
                  </a:ext>
                </a:extLst>
              </p:cNvPr>
              <p:cNvSpPr txBox="1">
                <a:spLocks noRot="1" noChangeAspect="1" noMove="1" noResize="1" noEditPoints="1" noAdjustHandles="1" noChangeArrowheads="1" noChangeShapeType="1" noTextEdit="1"/>
              </p:cNvSpPr>
              <p:nvPr/>
            </p:nvSpPr>
            <p:spPr>
              <a:xfrm>
                <a:off x="398520" y="1390066"/>
                <a:ext cx="1833835" cy="381258"/>
              </a:xfrm>
              <a:prstGeom prst="rect">
                <a:avLst/>
              </a:prstGeom>
              <a:blipFill>
                <a:blip r:embed="rId25"/>
                <a:stretch>
                  <a:fillRect l="-3654" t="-1587" r="-997" b="-2381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998016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7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7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3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8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8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2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8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8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28"/>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2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3" grpId="0"/>
      <p:bldP spid="64" grpId="0" animBg="1"/>
      <p:bldP spid="65" grpId="0"/>
      <p:bldP spid="84" grpId="0" animBg="1"/>
      <p:bldP spid="85" grpId="0"/>
      <p:bldP spid="86" grpId="0" animBg="1"/>
      <p:bldP spid="87" grpId="0"/>
      <p:bldP spid="92" grpId="0" animBg="1"/>
      <p:bldP spid="93" grpId="0"/>
      <p:bldP spid="94" grpId="0" animBg="1"/>
      <p:bldP spid="95" grpId="0"/>
      <p:bldP spid="142" grpId="0" animBg="1"/>
      <p:bldP spid="143" grpId="0" animBg="1"/>
      <p:bldP spid="144" grpId="0"/>
      <p:bldP spid="151" grpId="0"/>
      <p:bldP spid="157" grpId="0" animBg="1"/>
      <p:bldP spid="158" grpId="0"/>
      <p:bldP spid="159" grpId="0" animBg="1"/>
      <p:bldP spid="160" grpId="0"/>
      <p:bldP spid="165" grpId="0" animBg="1"/>
      <p:bldP spid="166" grpId="0"/>
      <p:bldP spid="167" grpId="0" animBg="1"/>
      <p:bldP spid="168" grpId="0"/>
      <p:bldP spid="172" grpId="0" animBg="1"/>
      <p:bldP spid="173" grpId="0"/>
      <p:bldP spid="174" grpId="0" animBg="1"/>
      <p:bldP spid="175" grpId="0"/>
      <p:bldP spid="120" grpId="0" animBg="1"/>
      <p:bldP spid="135" grpId="0" animBg="1"/>
      <p:bldP spid="189" grpId="0"/>
      <p:bldP spid="19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單箭頭接點 80">
            <a:extLst>
              <a:ext uri="{FF2B5EF4-FFF2-40B4-BE49-F238E27FC236}">
                <a16:creationId xmlns:a16="http://schemas.microsoft.com/office/drawing/2014/main" id="{FEBAF7FA-9A52-43FE-A44E-924758A67A0E}"/>
              </a:ext>
            </a:extLst>
          </p:cNvPr>
          <p:cNvCxnSpPr>
            <a:cxnSpLocks/>
          </p:cNvCxnSpPr>
          <p:nvPr/>
        </p:nvCxnSpPr>
        <p:spPr>
          <a:xfrm flipV="1">
            <a:off x="2596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BC1ADA4C-3EDE-4EF5-9E58-BE8A9FEEB2B5}"/>
              </a:ext>
            </a:extLst>
          </p:cNvPr>
          <p:cNvCxnSpPr>
            <a:cxnSpLocks/>
          </p:cNvCxnSpPr>
          <p:nvPr/>
        </p:nvCxnSpPr>
        <p:spPr>
          <a:xfrm flipV="1">
            <a:off x="3890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D62AE9B-0F12-48B0-98F3-131EC32264A4}"/>
              </a:ext>
            </a:extLst>
          </p:cNvPr>
          <p:cNvCxnSpPr>
            <a:cxnSpLocks/>
          </p:cNvCxnSpPr>
          <p:nvPr/>
        </p:nvCxnSpPr>
        <p:spPr>
          <a:xfrm>
            <a:off x="843077"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2F49220C-299E-486B-9728-F63BD0E8FDF9}"/>
              </a:ext>
            </a:extLst>
          </p:cNvPr>
          <p:cNvCxnSpPr>
            <a:cxnSpLocks/>
          </p:cNvCxnSpPr>
          <p:nvPr/>
        </p:nvCxnSpPr>
        <p:spPr>
          <a:xfrm flipV="1">
            <a:off x="1163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DF0E9D5-BFB6-430B-B7A6-CC1ED6A3BED7}"/>
              </a:ext>
            </a:extLst>
          </p:cNvPr>
          <p:cNvCxnSpPr>
            <a:cxnSpLocks/>
          </p:cNvCxnSpPr>
          <p:nvPr/>
        </p:nvCxnSpPr>
        <p:spPr>
          <a:xfrm flipV="1">
            <a:off x="821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4B57A16-7180-4774-8BF8-E837319C8538}"/>
              </a:ext>
            </a:extLst>
          </p:cNvPr>
          <p:cNvCxnSpPr>
            <a:cxnSpLocks/>
          </p:cNvCxnSpPr>
          <p:nvPr/>
        </p:nvCxnSpPr>
        <p:spPr>
          <a:xfrm flipV="1">
            <a:off x="1520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BCE1823E-F48D-4201-963F-B856C0DEFBDF}"/>
              </a:ext>
            </a:extLst>
          </p:cNvPr>
          <p:cNvSpPr/>
          <p:nvPr/>
        </p:nvSpPr>
        <p:spPr>
          <a:xfrm>
            <a:off x="265075" y="75338"/>
            <a:ext cx="4509632" cy="584775"/>
          </a:xfrm>
          <a:prstGeom prst="rect">
            <a:avLst/>
          </a:prstGeom>
        </p:spPr>
        <p:txBody>
          <a:bodyPr wrap="none">
            <a:spAutoFit/>
          </a:bodyPr>
          <a:lstStyle/>
          <a:p>
            <a:r>
              <a:rPr lang="en-US" altLang="zh-TW" sz="3200" b="1" i="1" u="sng" dirty="0"/>
              <a:t>Multi-head Self-attention</a:t>
            </a:r>
            <a:endParaRPr lang="zh-TW" altLang="en-US" sz="3200" b="1" i="1" u="sng" dirty="0"/>
          </a:p>
        </p:txBody>
      </p:sp>
      <p:sp>
        <p:nvSpPr>
          <p:cNvPr id="6" name="矩形 5">
            <a:extLst>
              <a:ext uri="{FF2B5EF4-FFF2-40B4-BE49-F238E27FC236}">
                <a16:creationId xmlns:a16="http://schemas.microsoft.com/office/drawing/2014/main" id="{5ACEA257-6C41-43FC-BE26-00A9F07663A6}"/>
              </a:ext>
            </a:extLst>
          </p:cNvPr>
          <p:cNvSpPr/>
          <p:nvPr/>
        </p:nvSpPr>
        <p:spPr>
          <a:xfrm>
            <a:off x="2356894" y="608440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E285AF8-2060-448A-8624-6BBF6F1FF398}"/>
              </a:ext>
            </a:extLst>
          </p:cNvPr>
          <p:cNvSpPr/>
          <p:nvPr/>
        </p:nvSpPr>
        <p:spPr>
          <a:xfrm>
            <a:off x="2436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611EDB-4EE7-4247-AF5E-DF99E98128FF}"/>
                  </a:ext>
                </a:extLst>
              </p:cNvPr>
              <p:cNvSpPr txBox="1"/>
              <p:nvPr/>
            </p:nvSpPr>
            <p:spPr>
              <a:xfrm>
                <a:off x="2254638" y="505405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4" name="文字方塊 13">
                <a:extLst>
                  <a:ext uri="{FF2B5EF4-FFF2-40B4-BE49-F238E27FC236}">
                    <a16:creationId xmlns:a16="http://schemas.microsoft.com/office/drawing/2014/main" id="{EF611EDB-4EE7-4247-AF5E-DF99E98128FF}"/>
                  </a:ext>
                </a:extLst>
              </p:cNvPr>
              <p:cNvSpPr txBox="1">
                <a:spLocks noRot="1" noChangeAspect="1" noMove="1" noResize="1" noEditPoints="1" noAdjustHandles="1" noChangeArrowheads="1" noChangeShapeType="1" noTextEdit="1"/>
              </p:cNvSpPr>
              <p:nvPr/>
            </p:nvSpPr>
            <p:spPr>
              <a:xfrm>
                <a:off x="2254638" y="5054058"/>
                <a:ext cx="715161" cy="473591"/>
              </a:xfrm>
              <a:prstGeom prst="rect">
                <a:avLst/>
              </a:prstGeom>
              <a:blipFill>
                <a:blip r:embed="rId2"/>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82452422-F25D-41BF-8A03-773978232C2A}"/>
              </a:ext>
            </a:extLst>
          </p:cNvPr>
          <p:cNvCxnSpPr>
            <a:cxnSpLocks/>
          </p:cNvCxnSpPr>
          <p:nvPr/>
        </p:nvCxnSpPr>
        <p:spPr>
          <a:xfrm flipV="1">
            <a:off x="2588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0DCA3CC-418B-482F-970B-9A0F14D677FF}"/>
              </a:ext>
            </a:extLst>
          </p:cNvPr>
          <p:cNvCxnSpPr>
            <a:cxnSpLocks/>
          </p:cNvCxnSpPr>
          <p:nvPr/>
        </p:nvCxnSpPr>
        <p:spPr>
          <a:xfrm>
            <a:off x="1142057"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6DF0724-10C6-492F-8CEB-3C5C2EB8199C}"/>
              </a:ext>
            </a:extLst>
          </p:cNvPr>
          <p:cNvGrpSpPr/>
          <p:nvPr/>
        </p:nvGrpSpPr>
        <p:grpSpPr>
          <a:xfrm>
            <a:off x="3553436" y="5006241"/>
            <a:ext cx="715161" cy="813431"/>
            <a:chOff x="3154887" y="3748362"/>
            <a:chExt cx="715161" cy="813431"/>
          </a:xfrm>
        </p:grpSpPr>
        <p:sp>
          <p:nvSpPr>
            <p:cNvPr id="11" name="矩形 10">
              <a:extLst>
                <a:ext uri="{FF2B5EF4-FFF2-40B4-BE49-F238E27FC236}">
                  <a16:creationId xmlns:a16="http://schemas.microsoft.com/office/drawing/2014/main" id="{684D2D8C-7825-4094-B321-8D1F46277830}"/>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CAE55535-1353-49C5-B3CD-693B9838336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2" name="文字方塊 11">
                  <a:extLst>
                    <a:ext uri="{FF2B5EF4-FFF2-40B4-BE49-F238E27FC236}">
                      <a16:creationId xmlns:a16="http://schemas.microsoft.com/office/drawing/2014/main" id="{CAE55535-1353-49C5-B3CD-693B9838336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8D0FAA61-11F8-4343-9FAC-AA292A7C762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081FC01-0DAE-4DE3-929C-91D6FBDF2D71}"/>
                  </a:ext>
                </a:extLst>
              </p:cNvPr>
              <p:cNvSpPr txBox="1"/>
              <p:nvPr/>
            </p:nvSpPr>
            <p:spPr>
              <a:xfrm>
                <a:off x="2264419" y="61528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21" name="文字方塊 20">
                <a:extLst>
                  <a:ext uri="{FF2B5EF4-FFF2-40B4-BE49-F238E27FC236}">
                    <a16:creationId xmlns:a16="http://schemas.microsoft.com/office/drawing/2014/main" id="{8081FC01-0DAE-4DE3-929C-91D6FBDF2D71}"/>
                  </a:ext>
                </a:extLst>
              </p:cNvPr>
              <p:cNvSpPr txBox="1">
                <a:spLocks noRot="1" noChangeAspect="1" noMove="1" noResize="1" noEditPoints="1" noAdjustHandles="1" noChangeArrowheads="1" noChangeShapeType="1" noTextEdit="1"/>
              </p:cNvSpPr>
              <p:nvPr/>
            </p:nvSpPr>
            <p:spPr>
              <a:xfrm>
                <a:off x="2264419" y="6152809"/>
                <a:ext cx="715161" cy="473591"/>
              </a:xfrm>
              <a:prstGeom prst="rect">
                <a:avLst/>
              </a:prstGeom>
              <a:blipFill>
                <a:blip r:embed="rId4"/>
                <a:stretch>
                  <a:fillRect/>
                </a:stretch>
              </a:blipFill>
            </p:spPr>
            <p:txBody>
              <a:bodyPr/>
              <a:lstStyle/>
              <a:p>
                <a:r>
                  <a:rPr lang="zh-TW" altLang="en-US">
                    <a:noFill/>
                  </a:rPr>
                  <a:t> </a:t>
                </a:r>
              </a:p>
            </p:txBody>
          </p:sp>
        </mc:Fallback>
      </mc:AlternateContent>
      <p:grpSp>
        <p:nvGrpSpPr>
          <p:cNvPr id="42" name="群組 41">
            <a:extLst>
              <a:ext uri="{FF2B5EF4-FFF2-40B4-BE49-F238E27FC236}">
                <a16:creationId xmlns:a16="http://schemas.microsoft.com/office/drawing/2014/main" id="{D7E1C23A-1289-43B5-8C12-9C14808752E0}"/>
              </a:ext>
            </a:extLst>
          </p:cNvPr>
          <p:cNvGrpSpPr/>
          <p:nvPr/>
        </p:nvGrpSpPr>
        <p:grpSpPr>
          <a:xfrm>
            <a:off x="831202" y="5006241"/>
            <a:ext cx="715161" cy="813431"/>
            <a:chOff x="1299972" y="3748362"/>
            <a:chExt cx="715161" cy="813431"/>
          </a:xfrm>
        </p:grpSpPr>
        <p:grpSp>
          <p:nvGrpSpPr>
            <p:cNvPr id="39" name="群組 38">
              <a:extLst>
                <a:ext uri="{FF2B5EF4-FFF2-40B4-BE49-F238E27FC236}">
                  <a16:creationId xmlns:a16="http://schemas.microsoft.com/office/drawing/2014/main" id="{3B9ACEB8-D3E3-4435-A9DC-290C63A78BFB}"/>
                </a:ext>
              </a:extLst>
            </p:cNvPr>
            <p:cNvGrpSpPr/>
            <p:nvPr/>
          </p:nvGrpSpPr>
          <p:grpSpPr>
            <a:xfrm>
              <a:off x="1488062" y="3748362"/>
              <a:ext cx="288000" cy="813431"/>
              <a:chOff x="2212165" y="3748362"/>
              <a:chExt cx="288000" cy="813431"/>
            </a:xfrm>
          </p:grpSpPr>
          <p:sp>
            <p:nvSpPr>
              <p:cNvPr id="15" name="矩形 14">
                <a:extLst>
                  <a:ext uri="{FF2B5EF4-FFF2-40B4-BE49-F238E27FC236}">
                    <a16:creationId xmlns:a16="http://schemas.microsoft.com/office/drawing/2014/main" id="{51E5C2E0-E1A6-4A3D-82A8-5ADA26D6A31B}"/>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 name="直線單箭頭接點 18">
                <a:extLst>
                  <a:ext uri="{FF2B5EF4-FFF2-40B4-BE49-F238E27FC236}">
                    <a16:creationId xmlns:a16="http://schemas.microsoft.com/office/drawing/2014/main" id="{4CFB0120-F33F-48CB-A22B-16B52C4209D9}"/>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327653C-8387-4F7D-9B60-A89815B2D95C}"/>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6" name="文字方塊 15">
                  <a:extLst>
                    <a:ext uri="{FF2B5EF4-FFF2-40B4-BE49-F238E27FC236}">
                      <a16:creationId xmlns:a16="http://schemas.microsoft.com/office/drawing/2014/main" id="{B327653C-8387-4F7D-9B60-A89815B2D95C}"/>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5"/>
                  <a:stretch>
                    <a:fillRect b="-10256"/>
                  </a:stretch>
                </a:blipFill>
              </p:spPr>
              <p:txBody>
                <a:bodyPr/>
                <a:lstStyle/>
                <a:p>
                  <a:r>
                    <a:rPr lang="zh-TW" altLang="en-US">
                      <a:noFill/>
                    </a:rPr>
                    <a:t> </a:t>
                  </a:r>
                </a:p>
              </p:txBody>
            </p:sp>
          </mc:Fallback>
        </mc:AlternateContent>
      </p:grpSp>
      <p:sp>
        <p:nvSpPr>
          <p:cNvPr id="40" name="文字方塊 39">
            <a:extLst>
              <a:ext uri="{FF2B5EF4-FFF2-40B4-BE49-F238E27FC236}">
                <a16:creationId xmlns:a16="http://schemas.microsoft.com/office/drawing/2014/main" id="{48047BE0-D0E9-4803-A070-A7783EA9F01F}"/>
              </a:ext>
            </a:extLst>
          </p:cNvPr>
          <p:cNvSpPr txBox="1"/>
          <p:nvPr/>
        </p:nvSpPr>
        <p:spPr>
          <a:xfrm>
            <a:off x="5259587" y="106115"/>
            <a:ext cx="3795831" cy="523220"/>
          </a:xfrm>
          <a:prstGeom prst="rect">
            <a:avLst/>
          </a:prstGeom>
          <a:noFill/>
        </p:spPr>
        <p:txBody>
          <a:bodyPr wrap="square" rtlCol="0">
            <a:spAutoFit/>
          </a:bodyPr>
          <a:lstStyle/>
          <a:p>
            <a:r>
              <a:rPr lang="en-US" altLang="zh-TW" sz="2800" dirty="0"/>
              <a:t>(</a:t>
            </a:r>
            <a:r>
              <a:rPr lang="en-US" altLang="zh-TW" sz="2800" b="1" dirty="0">
                <a:solidFill>
                  <a:schemeClr val="accent6">
                    <a:lumMod val="75000"/>
                  </a:schemeClr>
                </a:solidFill>
              </a:rPr>
              <a:t>2 heads as example</a:t>
            </a:r>
            <a:r>
              <a:rPr lang="en-US" altLang="zh-TW" sz="2800" dirty="0"/>
              <a:t>)</a:t>
            </a:r>
            <a:endParaRPr lang="zh-TW" altLang="en-US" sz="2800" dirty="0"/>
          </a:p>
        </p:txBody>
      </p:sp>
      <p:sp>
        <p:nvSpPr>
          <p:cNvPr id="54" name="矩形 53">
            <a:extLst>
              <a:ext uri="{FF2B5EF4-FFF2-40B4-BE49-F238E27FC236}">
                <a16:creationId xmlns:a16="http://schemas.microsoft.com/office/drawing/2014/main" id="{E221CF90-0A7D-4C0E-A2CC-15ED7B86ED19}"/>
              </a:ext>
            </a:extLst>
          </p:cNvPr>
          <p:cNvSpPr/>
          <p:nvPr/>
        </p:nvSpPr>
        <p:spPr>
          <a:xfrm>
            <a:off x="677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8BC01294-7889-4FBA-B708-F74A49C81C8C}"/>
                  </a:ext>
                </a:extLst>
              </p:cNvPr>
              <p:cNvSpPr txBox="1"/>
              <p:nvPr/>
            </p:nvSpPr>
            <p:spPr>
              <a:xfrm>
                <a:off x="1293351" y="34449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63" name="文字方塊 62">
                <a:extLst>
                  <a:ext uri="{FF2B5EF4-FFF2-40B4-BE49-F238E27FC236}">
                    <a16:creationId xmlns:a16="http://schemas.microsoft.com/office/drawing/2014/main" id="{8BC01294-7889-4FBA-B708-F74A49C81C8C}"/>
                  </a:ext>
                </a:extLst>
              </p:cNvPr>
              <p:cNvSpPr txBox="1">
                <a:spLocks noRot="1" noChangeAspect="1" noMove="1" noResize="1" noEditPoints="1" noAdjustHandles="1" noChangeArrowheads="1" noChangeShapeType="1" noTextEdit="1"/>
              </p:cNvSpPr>
              <p:nvPr/>
            </p:nvSpPr>
            <p:spPr>
              <a:xfrm>
                <a:off x="1293351" y="3444906"/>
                <a:ext cx="715161" cy="473591"/>
              </a:xfrm>
              <a:prstGeom prst="rect">
                <a:avLst/>
              </a:prstGeom>
              <a:blipFill>
                <a:blip r:embed="rId6"/>
                <a:stretch>
                  <a:fillRect b="-10256"/>
                </a:stretch>
              </a:blipFill>
            </p:spPr>
            <p:txBody>
              <a:bodyPr/>
              <a:lstStyle/>
              <a:p>
                <a:r>
                  <a:rPr lang="zh-TW" altLang="en-US">
                    <a:noFill/>
                  </a:rPr>
                  <a:t> </a:t>
                </a:r>
              </a:p>
            </p:txBody>
          </p:sp>
        </mc:Fallback>
      </mc:AlternateContent>
      <p:sp>
        <p:nvSpPr>
          <p:cNvPr id="64" name="矩形 63">
            <a:extLst>
              <a:ext uri="{FF2B5EF4-FFF2-40B4-BE49-F238E27FC236}">
                <a16:creationId xmlns:a16="http://schemas.microsoft.com/office/drawing/2014/main" id="{55E8DCFD-87AC-4F39-838D-EAF48E1AA2C6}"/>
              </a:ext>
            </a:extLst>
          </p:cNvPr>
          <p:cNvSpPr/>
          <p:nvPr/>
        </p:nvSpPr>
        <p:spPr>
          <a:xfrm>
            <a:off x="1397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4340317-C68A-4B3D-9D7E-4687FBD9262D}"/>
                  </a:ext>
                </a:extLst>
              </p:cNvPr>
              <p:cNvSpPr txBox="1"/>
              <p:nvPr/>
            </p:nvSpPr>
            <p:spPr>
              <a:xfrm>
                <a:off x="554293" y="343492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65" name="文字方塊 64">
                <a:extLst>
                  <a:ext uri="{FF2B5EF4-FFF2-40B4-BE49-F238E27FC236}">
                    <a16:creationId xmlns:a16="http://schemas.microsoft.com/office/drawing/2014/main" id="{04340317-C68A-4B3D-9D7E-4687FBD9262D}"/>
                  </a:ext>
                </a:extLst>
              </p:cNvPr>
              <p:cNvSpPr txBox="1">
                <a:spLocks noRot="1" noChangeAspect="1" noMove="1" noResize="1" noEditPoints="1" noAdjustHandles="1" noChangeArrowheads="1" noChangeShapeType="1" noTextEdit="1"/>
              </p:cNvSpPr>
              <p:nvPr/>
            </p:nvSpPr>
            <p:spPr>
              <a:xfrm>
                <a:off x="554293" y="3434925"/>
                <a:ext cx="715161" cy="473591"/>
              </a:xfrm>
              <a:prstGeom prst="rect">
                <a:avLst/>
              </a:prstGeom>
              <a:blipFill>
                <a:blip r:embed="rId7"/>
                <a:stretch>
                  <a:fillRect b="-10256"/>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70B5727-0DE9-417A-808A-F9623AEECD30}"/>
              </a:ext>
            </a:extLst>
          </p:cNvPr>
          <p:cNvCxnSpPr>
            <a:cxnSpLocks/>
          </p:cNvCxnSpPr>
          <p:nvPr/>
        </p:nvCxnSpPr>
        <p:spPr>
          <a:xfrm>
            <a:off x="2276468"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237FA8A2-F1D5-42CD-B9AF-4A324B1D141B}"/>
              </a:ext>
            </a:extLst>
          </p:cNvPr>
          <p:cNvCxnSpPr>
            <a:cxnSpLocks/>
          </p:cNvCxnSpPr>
          <p:nvPr/>
        </p:nvCxnSpPr>
        <p:spPr>
          <a:xfrm flipV="1">
            <a:off x="2254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554DB6FE-A524-4174-B121-6791CCB6A187}"/>
              </a:ext>
            </a:extLst>
          </p:cNvPr>
          <p:cNvCxnSpPr>
            <a:cxnSpLocks/>
          </p:cNvCxnSpPr>
          <p:nvPr/>
        </p:nvCxnSpPr>
        <p:spPr>
          <a:xfrm flipV="1">
            <a:off x="2954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8AC16EE-707D-4413-85C3-7E75144290EF}"/>
              </a:ext>
            </a:extLst>
          </p:cNvPr>
          <p:cNvSpPr/>
          <p:nvPr/>
        </p:nvSpPr>
        <p:spPr>
          <a:xfrm>
            <a:off x="2110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EDF4CA8B-ACE4-4BAC-ADA9-8F1A37D8CCD6}"/>
                  </a:ext>
                </a:extLst>
              </p:cNvPr>
              <p:cNvSpPr txBox="1"/>
              <p:nvPr/>
            </p:nvSpPr>
            <p:spPr>
              <a:xfrm>
                <a:off x="2726742" y="344279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85" name="文字方塊 84">
                <a:extLst>
                  <a:ext uri="{FF2B5EF4-FFF2-40B4-BE49-F238E27FC236}">
                    <a16:creationId xmlns:a16="http://schemas.microsoft.com/office/drawing/2014/main" id="{EDF4CA8B-ACE4-4BAC-ADA9-8F1A37D8CCD6}"/>
                  </a:ext>
                </a:extLst>
              </p:cNvPr>
              <p:cNvSpPr txBox="1">
                <a:spLocks noRot="1" noChangeAspect="1" noMove="1" noResize="1" noEditPoints="1" noAdjustHandles="1" noChangeArrowheads="1" noChangeShapeType="1" noTextEdit="1"/>
              </p:cNvSpPr>
              <p:nvPr/>
            </p:nvSpPr>
            <p:spPr>
              <a:xfrm>
                <a:off x="2726742" y="3442794"/>
                <a:ext cx="715161" cy="473591"/>
              </a:xfrm>
              <a:prstGeom prst="rect">
                <a:avLst/>
              </a:prstGeom>
              <a:blipFill>
                <a:blip r:embed="rId8"/>
                <a:stretch>
                  <a:fillRect/>
                </a:stretch>
              </a:blipFill>
            </p:spPr>
            <p:txBody>
              <a:bodyPr/>
              <a:lstStyle/>
              <a:p>
                <a:r>
                  <a:rPr lang="zh-TW" altLang="en-US">
                    <a:noFill/>
                  </a:rPr>
                  <a:t> </a:t>
                </a:r>
              </a:p>
            </p:txBody>
          </p:sp>
        </mc:Fallback>
      </mc:AlternateContent>
      <p:sp>
        <p:nvSpPr>
          <p:cNvPr id="86" name="矩形 85">
            <a:extLst>
              <a:ext uri="{FF2B5EF4-FFF2-40B4-BE49-F238E27FC236}">
                <a16:creationId xmlns:a16="http://schemas.microsoft.com/office/drawing/2014/main" id="{A283BE6A-E96F-404C-B925-4A5CF53515E9}"/>
              </a:ext>
            </a:extLst>
          </p:cNvPr>
          <p:cNvSpPr/>
          <p:nvPr/>
        </p:nvSpPr>
        <p:spPr>
          <a:xfrm>
            <a:off x="2830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8B39BD47-3F92-40C9-AEB1-ECC528E5B0A9}"/>
                  </a:ext>
                </a:extLst>
              </p:cNvPr>
              <p:cNvSpPr txBox="1"/>
              <p:nvPr/>
            </p:nvSpPr>
            <p:spPr>
              <a:xfrm>
                <a:off x="2008962" y="343410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87" name="文字方塊 86">
                <a:extLst>
                  <a:ext uri="{FF2B5EF4-FFF2-40B4-BE49-F238E27FC236}">
                    <a16:creationId xmlns:a16="http://schemas.microsoft.com/office/drawing/2014/main" id="{8B39BD47-3F92-40C9-AEB1-ECC528E5B0A9}"/>
                  </a:ext>
                </a:extLst>
              </p:cNvPr>
              <p:cNvSpPr txBox="1">
                <a:spLocks noRot="1" noChangeAspect="1" noMove="1" noResize="1" noEditPoints="1" noAdjustHandles="1" noChangeArrowheads="1" noChangeShapeType="1" noTextEdit="1"/>
              </p:cNvSpPr>
              <p:nvPr/>
            </p:nvSpPr>
            <p:spPr>
              <a:xfrm>
                <a:off x="2008962" y="3434108"/>
                <a:ext cx="715161" cy="473591"/>
              </a:xfrm>
              <a:prstGeom prst="rect">
                <a:avLst/>
              </a:prstGeom>
              <a:blipFill>
                <a:blip r:embed="rId9"/>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99FA4966-947C-4D89-8863-E3158BD623B4}"/>
              </a:ext>
            </a:extLst>
          </p:cNvPr>
          <p:cNvCxnSpPr>
            <a:cxnSpLocks/>
          </p:cNvCxnSpPr>
          <p:nvPr/>
        </p:nvCxnSpPr>
        <p:spPr>
          <a:xfrm>
            <a:off x="3570630"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D8C94F5-7013-4A18-A148-966A3554B83D}"/>
              </a:ext>
            </a:extLst>
          </p:cNvPr>
          <p:cNvCxnSpPr>
            <a:cxnSpLocks/>
          </p:cNvCxnSpPr>
          <p:nvPr/>
        </p:nvCxnSpPr>
        <p:spPr>
          <a:xfrm flipV="1">
            <a:off x="3548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B8EBC7C4-AE97-4A58-9D77-A5533426A057}"/>
              </a:ext>
            </a:extLst>
          </p:cNvPr>
          <p:cNvCxnSpPr>
            <a:cxnSpLocks/>
          </p:cNvCxnSpPr>
          <p:nvPr/>
        </p:nvCxnSpPr>
        <p:spPr>
          <a:xfrm flipV="1">
            <a:off x="4248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99928ECE-5F92-4944-8DEC-961DAF7A6383}"/>
              </a:ext>
            </a:extLst>
          </p:cNvPr>
          <p:cNvSpPr/>
          <p:nvPr/>
        </p:nvSpPr>
        <p:spPr>
          <a:xfrm>
            <a:off x="3404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FB089001-CD01-40FC-BFE7-FCDB2C2C2255}"/>
                  </a:ext>
                </a:extLst>
              </p:cNvPr>
              <p:cNvSpPr txBox="1"/>
              <p:nvPr/>
            </p:nvSpPr>
            <p:spPr>
              <a:xfrm>
                <a:off x="4020904" y="3439863"/>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93" name="文字方塊 92">
                <a:extLst>
                  <a:ext uri="{FF2B5EF4-FFF2-40B4-BE49-F238E27FC236}">
                    <a16:creationId xmlns:a16="http://schemas.microsoft.com/office/drawing/2014/main" id="{FB089001-CD01-40FC-BFE7-FCDB2C2C2255}"/>
                  </a:ext>
                </a:extLst>
              </p:cNvPr>
              <p:cNvSpPr txBox="1">
                <a:spLocks noRot="1" noChangeAspect="1" noMove="1" noResize="1" noEditPoints="1" noAdjustHandles="1" noChangeArrowheads="1" noChangeShapeType="1" noTextEdit="1"/>
              </p:cNvSpPr>
              <p:nvPr/>
            </p:nvSpPr>
            <p:spPr>
              <a:xfrm>
                <a:off x="4020904" y="3439863"/>
                <a:ext cx="715161" cy="473591"/>
              </a:xfrm>
              <a:prstGeom prst="rect">
                <a:avLst/>
              </a:prstGeom>
              <a:blipFill>
                <a:blip r:embed="rId10"/>
                <a:stretch>
                  <a:fillRect/>
                </a:stretch>
              </a:blipFill>
            </p:spPr>
            <p:txBody>
              <a:bodyPr/>
              <a:lstStyle/>
              <a:p>
                <a:r>
                  <a:rPr lang="zh-TW" altLang="en-US">
                    <a:noFill/>
                  </a:rPr>
                  <a:t> </a:t>
                </a:r>
              </a:p>
            </p:txBody>
          </p:sp>
        </mc:Fallback>
      </mc:AlternateContent>
      <p:sp>
        <p:nvSpPr>
          <p:cNvPr id="94" name="矩形 93">
            <a:extLst>
              <a:ext uri="{FF2B5EF4-FFF2-40B4-BE49-F238E27FC236}">
                <a16:creationId xmlns:a16="http://schemas.microsoft.com/office/drawing/2014/main" id="{707C68F1-12A8-468A-9EE4-D4AACADC6FA7}"/>
              </a:ext>
            </a:extLst>
          </p:cNvPr>
          <p:cNvSpPr/>
          <p:nvPr/>
        </p:nvSpPr>
        <p:spPr>
          <a:xfrm>
            <a:off x="4124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A6D8155C-3A19-4A2C-B8CE-80721882E0AA}"/>
                  </a:ext>
                </a:extLst>
              </p:cNvPr>
              <p:cNvSpPr txBox="1"/>
              <p:nvPr/>
            </p:nvSpPr>
            <p:spPr>
              <a:xfrm>
                <a:off x="3357589" y="342891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95" name="文字方塊 94">
                <a:extLst>
                  <a:ext uri="{FF2B5EF4-FFF2-40B4-BE49-F238E27FC236}">
                    <a16:creationId xmlns:a16="http://schemas.microsoft.com/office/drawing/2014/main" id="{A6D8155C-3A19-4A2C-B8CE-80721882E0AA}"/>
                  </a:ext>
                </a:extLst>
              </p:cNvPr>
              <p:cNvSpPr txBox="1">
                <a:spLocks noRot="1" noChangeAspect="1" noMove="1" noResize="1" noEditPoints="1" noAdjustHandles="1" noChangeArrowheads="1" noChangeShapeType="1" noTextEdit="1"/>
              </p:cNvSpPr>
              <p:nvPr/>
            </p:nvSpPr>
            <p:spPr>
              <a:xfrm>
                <a:off x="3357589" y="3428914"/>
                <a:ext cx="715161" cy="473591"/>
              </a:xfrm>
              <a:prstGeom prst="rect">
                <a:avLst/>
              </a:prstGeom>
              <a:blipFill>
                <a:blip r:embed="rId11"/>
                <a:stretch>
                  <a:fillRect/>
                </a:stretch>
              </a:blipFill>
            </p:spPr>
            <p:txBody>
              <a:bodyPr/>
              <a:lstStyle/>
              <a:p>
                <a:r>
                  <a:rPr lang="zh-TW" altLang="en-US">
                    <a:noFill/>
                  </a:rPr>
                  <a:t> </a:t>
                </a:r>
              </a:p>
            </p:txBody>
          </p:sp>
        </mc:Fallback>
      </mc:AlternateContent>
      <p:cxnSp>
        <p:nvCxnSpPr>
          <p:cNvPr id="136" name="直線單箭頭接點 135">
            <a:extLst>
              <a:ext uri="{FF2B5EF4-FFF2-40B4-BE49-F238E27FC236}">
                <a16:creationId xmlns:a16="http://schemas.microsoft.com/office/drawing/2014/main" id="{BCD0C340-0787-45EC-9B0A-AE706691A384}"/>
              </a:ext>
            </a:extLst>
          </p:cNvPr>
          <p:cNvCxnSpPr>
            <a:cxnSpLocks/>
          </p:cNvCxnSpPr>
          <p:nvPr/>
        </p:nvCxnSpPr>
        <p:spPr>
          <a:xfrm flipV="1">
            <a:off x="6915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F24611BE-7DBD-424E-933F-D5B988827534}"/>
              </a:ext>
            </a:extLst>
          </p:cNvPr>
          <p:cNvCxnSpPr>
            <a:cxnSpLocks/>
          </p:cNvCxnSpPr>
          <p:nvPr/>
        </p:nvCxnSpPr>
        <p:spPr>
          <a:xfrm flipV="1">
            <a:off x="8209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6B849B5-65EB-4729-9BA0-9E8295B706E2}"/>
              </a:ext>
            </a:extLst>
          </p:cNvPr>
          <p:cNvCxnSpPr>
            <a:cxnSpLocks/>
          </p:cNvCxnSpPr>
          <p:nvPr/>
        </p:nvCxnSpPr>
        <p:spPr>
          <a:xfrm>
            <a:off x="5162431"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A32D30F5-9C59-406C-AE2F-DE24A3834CEA}"/>
              </a:ext>
            </a:extLst>
          </p:cNvPr>
          <p:cNvCxnSpPr>
            <a:cxnSpLocks/>
          </p:cNvCxnSpPr>
          <p:nvPr/>
        </p:nvCxnSpPr>
        <p:spPr>
          <a:xfrm flipV="1">
            <a:off x="5482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8636021D-BDCD-49E8-B26B-01EDEC5BE58C}"/>
              </a:ext>
            </a:extLst>
          </p:cNvPr>
          <p:cNvCxnSpPr>
            <a:cxnSpLocks/>
          </p:cNvCxnSpPr>
          <p:nvPr/>
        </p:nvCxnSpPr>
        <p:spPr>
          <a:xfrm flipV="1">
            <a:off x="5140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58BC020D-9550-4987-8E6C-B6C9A14C0DCA}"/>
              </a:ext>
            </a:extLst>
          </p:cNvPr>
          <p:cNvCxnSpPr>
            <a:cxnSpLocks/>
          </p:cNvCxnSpPr>
          <p:nvPr/>
        </p:nvCxnSpPr>
        <p:spPr>
          <a:xfrm flipV="1">
            <a:off x="5839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624EE3C0-1EE9-49DD-AB30-B6C84B10A870}"/>
              </a:ext>
            </a:extLst>
          </p:cNvPr>
          <p:cNvSpPr/>
          <p:nvPr/>
        </p:nvSpPr>
        <p:spPr>
          <a:xfrm>
            <a:off x="6676248" y="605318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EBFD409F-0FB1-4969-B1DD-C786A43EF7EC}"/>
              </a:ext>
            </a:extLst>
          </p:cNvPr>
          <p:cNvSpPr/>
          <p:nvPr/>
        </p:nvSpPr>
        <p:spPr>
          <a:xfrm>
            <a:off x="6755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CDB5045F-D656-4550-8F42-320E4DFF8539}"/>
                  </a:ext>
                </a:extLst>
              </p:cNvPr>
              <p:cNvSpPr txBox="1"/>
              <p:nvPr/>
            </p:nvSpPr>
            <p:spPr>
              <a:xfrm>
                <a:off x="6573992" y="502283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CDB5045F-D656-4550-8F42-320E4DFF8539}"/>
                  </a:ext>
                </a:extLst>
              </p:cNvPr>
              <p:cNvSpPr txBox="1">
                <a:spLocks noRot="1" noChangeAspect="1" noMove="1" noResize="1" noEditPoints="1" noAdjustHandles="1" noChangeArrowheads="1" noChangeShapeType="1" noTextEdit="1"/>
              </p:cNvSpPr>
              <p:nvPr/>
            </p:nvSpPr>
            <p:spPr>
              <a:xfrm>
                <a:off x="6573992" y="5022839"/>
                <a:ext cx="715161" cy="473591"/>
              </a:xfrm>
              <a:prstGeom prst="rect">
                <a:avLst/>
              </a:prstGeom>
              <a:blipFill>
                <a:blip r:embed="rId12"/>
                <a:stretch>
                  <a:fillRect/>
                </a:stretch>
              </a:blipFill>
            </p:spPr>
            <p:txBody>
              <a:bodyPr/>
              <a:lstStyle/>
              <a:p>
                <a:r>
                  <a:rPr lang="zh-TW" altLang="en-US">
                    <a:noFill/>
                  </a:rPr>
                  <a:t> </a:t>
                </a:r>
              </a:p>
            </p:txBody>
          </p:sp>
        </mc:Fallback>
      </mc:AlternateContent>
      <p:cxnSp>
        <p:nvCxnSpPr>
          <p:cNvPr id="145" name="直線單箭頭接點 144">
            <a:extLst>
              <a:ext uri="{FF2B5EF4-FFF2-40B4-BE49-F238E27FC236}">
                <a16:creationId xmlns:a16="http://schemas.microsoft.com/office/drawing/2014/main" id="{A8AFCAAF-10B3-4B78-9D58-560632F4C7E1}"/>
              </a:ext>
            </a:extLst>
          </p:cNvPr>
          <p:cNvCxnSpPr>
            <a:cxnSpLocks/>
          </p:cNvCxnSpPr>
          <p:nvPr/>
        </p:nvCxnSpPr>
        <p:spPr>
          <a:xfrm flipV="1">
            <a:off x="6908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AFC4CAD1-3CC4-4B14-BB30-F9DDD953646F}"/>
              </a:ext>
            </a:extLst>
          </p:cNvPr>
          <p:cNvCxnSpPr>
            <a:cxnSpLocks/>
          </p:cNvCxnSpPr>
          <p:nvPr/>
        </p:nvCxnSpPr>
        <p:spPr>
          <a:xfrm>
            <a:off x="5461411"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群組 146">
            <a:extLst>
              <a:ext uri="{FF2B5EF4-FFF2-40B4-BE49-F238E27FC236}">
                <a16:creationId xmlns:a16="http://schemas.microsoft.com/office/drawing/2014/main" id="{8323770B-696E-42E2-ACD3-663DBB3F91C6}"/>
              </a:ext>
            </a:extLst>
          </p:cNvPr>
          <p:cNvGrpSpPr/>
          <p:nvPr/>
        </p:nvGrpSpPr>
        <p:grpSpPr>
          <a:xfrm>
            <a:off x="7872790" y="4975022"/>
            <a:ext cx="715161" cy="813431"/>
            <a:chOff x="3154887" y="3748362"/>
            <a:chExt cx="715161" cy="813431"/>
          </a:xfrm>
        </p:grpSpPr>
        <p:sp>
          <p:nvSpPr>
            <p:cNvPr id="148" name="矩形 147">
              <a:extLst>
                <a:ext uri="{FF2B5EF4-FFF2-40B4-BE49-F238E27FC236}">
                  <a16:creationId xmlns:a16="http://schemas.microsoft.com/office/drawing/2014/main" id="{9B36872D-A4A6-45F8-8A67-C6C52DF3A85E}"/>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AAB99A89-8376-43D3-AE0C-D0ABD7C02F0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49" name="文字方塊 148">
                  <a:extLst>
                    <a:ext uri="{FF2B5EF4-FFF2-40B4-BE49-F238E27FC236}">
                      <a16:creationId xmlns:a16="http://schemas.microsoft.com/office/drawing/2014/main" id="{AAB99A89-8376-43D3-AE0C-D0ABD7C02F0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3"/>
                  <a:stretch>
                    <a:fillRect/>
                  </a:stretch>
                </a:blipFill>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22B55BC7-1769-4A89-97BC-FF8D23C60FE0}"/>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1823B9F6-342A-4423-AD7F-AA9C79DCB9D4}"/>
                  </a:ext>
                </a:extLst>
              </p:cNvPr>
              <p:cNvSpPr txBox="1"/>
              <p:nvPr/>
            </p:nvSpPr>
            <p:spPr>
              <a:xfrm>
                <a:off x="6583773" y="61215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51" name="文字方塊 150">
                <a:extLst>
                  <a:ext uri="{FF2B5EF4-FFF2-40B4-BE49-F238E27FC236}">
                    <a16:creationId xmlns:a16="http://schemas.microsoft.com/office/drawing/2014/main" id="{1823B9F6-342A-4423-AD7F-AA9C79DCB9D4}"/>
                  </a:ext>
                </a:extLst>
              </p:cNvPr>
              <p:cNvSpPr txBox="1">
                <a:spLocks noRot="1" noChangeAspect="1" noMove="1" noResize="1" noEditPoints="1" noAdjustHandles="1" noChangeArrowheads="1" noChangeShapeType="1" noTextEdit="1"/>
              </p:cNvSpPr>
              <p:nvPr/>
            </p:nvSpPr>
            <p:spPr>
              <a:xfrm>
                <a:off x="6583773" y="6121590"/>
                <a:ext cx="715161" cy="473591"/>
              </a:xfrm>
              <a:prstGeom prst="rect">
                <a:avLst/>
              </a:prstGeom>
              <a:blipFill>
                <a:blip r:embed="rId14"/>
                <a:stretch>
                  <a:fillRect/>
                </a:stretch>
              </a:blipFill>
            </p:spPr>
            <p:txBody>
              <a:bodyPr/>
              <a:lstStyle/>
              <a:p>
                <a:r>
                  <a:rPr lang="zh-TW" altLang="en-US">
                    <a:noFill/>
                  </a:rPr>
                  <a:t> </a:t>
                </a:r>
              </a:p>
            </p:txBody>
          </p:sp>
        </mc:Fallback>
      </mc:AlternateContent>
      <p:grpSp>
        <p:nvGrpSpPr>
          <p:cNvPr id="152" name="群組 151">
            <a:extLst>
              <a:ext uri="{FF2B5EF4-FFF2-40B4-BE49-F238E27FC236}">
                <a16:creationId xmlns:a16="http://schemas.microsoft.com/office/drawing/2014/main" id="{1F5C46DB-D09F-4D1A-B9CA-3BF24D986FA3}"/>
              </a:ext>
            </a:extLst>
          </p:cNvPr>
          <p:cNvGrpSpPr/>
          <p:nvPr/>
        </p:nvGrpSpPr>
        <p:grpSpPr>
          <a:xfrm>
            <a:off x="5150556" y="4975022"/>
            <a:ext cx="715161" cy="813431"/>
            <a:chOff x="1299972" y="3748362"/>
            <a:chExt cx="715161" cy="813431"/>
          </a:xfrm>
        </p:grpSpPr>
        <p:grpSp>
          <p:nvGrpSpPr>
            <p:cNvPr id="153" name="群組 152">
              <a:extLst>
                <a:ext uri="{FF2B5EF4-FFF2-40B4-BE49-F238E27FC236}">
                  <a16:creationId xmlns:a16="http://schemas.microsoft.com/office/drawing/2014/main" id="{AE8154E4-D37E-4827-BE33-1ADFCE55FA94}"/>
                </a:ext>
              </a:extLst>
            </p:cNvPr>
            <p:cNvGrpSpPr/>
            <p:nvPr/>
          </p:nvGrpSpPr>
          <p:grpSpPr>
            <a:xfrm>
              <a:off x="1488062" y="3748362"/>
              <a:ext cx="288000" cy="813431"/>
              <a:chOff x="2212165" y="3748362"/>
              <a:chExt cx="288000" cy="813431"/>
            </a:xfrm>
          </p:grpSpPr>
          <p:sp>
            <p:nvSpPr>
              <p:cNvPr id="155" name="矩形 154">
                <a:extLst>
                  <a:ext uri="{FF2B5EF4-FFF2-40B4-BE49-F238E27FC236}">
                    <a16:creationId xmlns:a16="http://schemas.microsoft.com/office/drawing/2014/main" id="{A7FC94DC-4C30-4E55-B3BB-38B4D7421A06}"/>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6" name="直線單箭頭接點 155">
                <a:extLst>
                  <a:ext uri="{FF2B5EF4-FFF2-40B4-BE49-F238E27FC236}">
                    <a16:creationId xmlns:a16="http://schemas.microsoft.com/office/drawing/2014/main" id="{CFD41D93-EBE4-44E2-9AD0-D7EB7A6A957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2B091D5-5DFD-4BCB-8E6D-ABD6C8609303}"/>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54" name="文字方塊 153">
                  <a:extLst>
                    <a:ext uri="{FF2B5EF4-FFF2-40B4-BE49-F238E27FC236}">
                      <a16:creationId xmlns:a16="http://schemas.microsoft.com/office/drawing/2014/main" id="{42B091D5-5DFD-4BCB-8E6D-ABD6C8609303}"/>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5"/>
                  <a:stretch>
                    <a:fillRect b="-8974"/>
                  </a:stretch>
                </a:blipFill>
              </p:spPr>
              <p:txBody>
                <a:bodyPr/>
                <a:lstStyle/>
                <a:p>
                  <a:r>
                    <a:rPr lang="zh-TW" altLang="en-US">
                      <a:noFill/>
                    </a:rPr>
                    <a:t> </a:t>
                  </a:r>
                </a:p>
              </p:txBody>
            </p:sp>
          </mc:Fallback>
        </mc:AlternateContent>
      </p:grpSp>
      <p:sp>
        <p:nvSpPr>
          <p:cNvPr id="157" name="矩形 156">
            <a:extLst>
              <a:ext uri="{FF2B5EF4-FFF2-40B4-BE49-F238E27FC236}">
                <a16:creationId xmlns:a16="http://schemas.microsoft.com/office/drawing/2014/main" id="{1BC277D8-1DB5-41E0-AADD-C26534F108A3}"/>
              </a:ext>
            </a:extLst>
          </p:cNvPr>
          <p:cNvSpPr/>
          <p:nvPr/>
        </p:nvSpPr>
        <p:spPr>
          <a:xfrm>
            <a:off x="4996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DFD6171F-8E7D-4038-BC94-2C90BE25AE41}"/>
                  </a:ext>
                </a:extLst>
              </p:cNvPr>
              <p:cNvSpPr txBox="1"/>
              <p:nvPr/>
            </p:nvSpPr>
            <p:spPr>
              <a:xfrm>
                <a:off x="5612705" y="341368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58" name="文字方塊 157">
                <a:extLst>
                  <a:ext uri="{FF2B5EF4-FFF2-40B4-BE49-F238E27FC236}">
                    <a16:creationId xmlns:a16="http://schemas.microsoft.com/office/drawing/2014/main" id="{DFD6171F-8E7D-4038-BC94-2C90BE25AE41}"/>
                  </a:ext>
                </a:extLst>
              </p:cNvPr>
              <p:cNvSpPr txBox="1">
                <a:spLocks noRot="1" noChangeAspect="1" noMove="1" noResize="1" noEditPoints="1" noAdjustHandles="1" noChangeArrowheads="1" noChangeShapeType="1" noTextEdit="1"/>
              </p:cNvSpPr>
              <p:nvPr/>
            </p:nvSpPr>
            <p:spPr>
              <a:xfrm>
                <a:off x="5612705" y="3413687"/>
                <a:ext cx="715161" cy="473591"/>
              </a:xfrm>
              <a:prstGeom prst="rect">
                <a:avLst/>
              </a:prstGeom>
              <a:blipFill>
                <a:blip r:embed="rId16"/>
                <a:stretch>
                  <a:fillRect b="-8974"/>
                </a:stretch>
              </a:blipFill>
            </p:spPr>
            <p:txBody>
              <a:bodyPr/>
              <a:lstStyle/>
              <a:p>
                <a:r>
                  <a:rPr lang="zh-TW" altLang="en-US">
                    <a:noFill/>
                  </a:rPr>
                  <a:t> </a:t>
                </a:r>
              </a:p>
            </p:txBody>
          </p:sp>
        </mc:Fallback>
      </mc:AlternateContent>
      <p:sp>
        <p:nvSpPr>
          <p:cNvPr id="159" name="矩形 158">
            <a:extLst>
              <a:ext uri="{FF2B5EF4-FFF2-40B4-BE49-F238E27FC236}">
                <a16:creationId xmlns:a16="http://schemas.microsoft.com/office/drawing/2014/main" id="{D894C578-DF7D-407A-9534-3E9D345E3EAC}"/>
              </a:ext>
            </a:extLst>
          </p:cNvPr>
          <p:cNvSpPr/>
          <p:nvPr/>
        </p:nvSpPr>
        <p:spPr>
          <a:xfrm>
            <a:off x="5716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D4E6863D-4EC1-45B6-AE20-803112A8F46D}"/>
                  </a:ext>
                </a:extLst>
              </p:cNvPr>
              <p:cNvSpPr txBox="1"/>
              <p:nvPr/>
            </p:nvSpPr>
            <p:spPr>
              <a:xfrm>
                <a:off x="4873647" y="34037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60" name="文字方塊 159">
                <a:extLst>
                  <a:ext uri="{FF2B5EF4-FFF2-40B4-BE49-F238E27FC236}">
                    <a16:creationId xmlns:a16="http://schemas.microsoft.com/office/drawing/2014/main" id="{D4E6863D-4EC1-45B6-AE20-803112A8F46D}"/>
                  </a:ext>
                </a:extLst>
              </p:cNvPr>
              <p:cNvSpPr txBox="1">
                <a:spLocks noRot="1" noChangeAspect="1" noMove="1" noResize="1" noEditPoints="1" noAdjustHandles="1" noChangeArrowheads="1" noChangeShapeType="1" noTextEdit="1"/>
              </p:cNvSpPr>
              <p:nvPr/>
            </p:nvSpPr>
            <p:spPr>
              <a:xfrm>
                <a:off x="4873647" y="3403706"/>
                <a:ext cx="715161" cy="473591"/>
              </a:xfrm>
              <a:prstGeom prst="rect">
                <a:avLst/>
              </a:prstGeom>
              <a:blipFill>
                <a:blip r:embed="rId17"/>
                <a:stretch>
                  <a:fillRect b="-10256"/>
                </a:stretch>
              </a:blipFill>
            </p:spPr>
            <p:txBody>
              <a:bodyPr/>
              <a:lstStyle/>
              <a:p>
                <a:r>
                  <a:rPr lang="zh-TW" altLang="en-US">
                    <a:noFill/>
                  </a:rPr>
                  <a:t> </a:t>
                </a:r>
              </a:p>
            </p:txBody>
          </p:sp>
        </mc:Fallback>
      </mc:AlternateContent>
      <p:cxnSp>
        <p:nvCxnSpPr>
          <p:cNvPr id="162" name="直線單箭頭接點 161">
            <a:extLst>
              <a:ext uri="{FF2B5EF4-FFF2-40B4-BE49-F238E27FC236}">
                <a16:creationId xmlns:a16="http://schemas.microsoft.com/office/drawing/2014/main" id="{E39BDB91-DBF6-4144-86B6-4D1801C28215}"/>
              </a:ext>
            </a:extLst>
          </p:cNvPr>
          <p:cNvCxnSpPr>
            <a:cxnSpLocks/>
          </p:cNvCxnSpPr>
          <p:nvPr/>
        </p:nvCxnSpPr>
        <p:spPr>
          <a:xfrm>
            <a:off x="6595822"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247A413-CB58-4A93-BF6C-C8077A5E86C4}"/>
              </a:ext>
            </a:extLst>
          </p:cNvPr>
          <p:cNvCxnSpPr>
            <a:cxnSpLocks/>
          </p:cNvCxnSpPr>
          <p:nvPr/>
        </p:nvCxnSpPr>
        <p:spPr>
          <a:xfrm flipV="1">
            <a:off x="6573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A5A08BF7-F061-4887-8ABA-D5BE774D695B}"/>
              </a:ext>
            </a:extLst>
          </p:cNvPr>
          <p:cNvCxnSpPr>
            <a:cxnSpLocks/>
          </p:cNvCxnSpPr>
          <p:nvPr/>
        </p:nvCxnSpPr>
        <p:spPr>
          <a:xfrm flipV="1">
            <a:off x="7273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D0427B6D-3431-4783-B2E1-72D686D626F9}"/>
              </a:ext>
            </a:extLst>
          </p:cNvPr>
          <p:cNvSpPr/>
          <p:nvPr/>
        </p:nvSpPr>
        <p:spPr>
          <a:xfrm>
            <a:off x="6429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049B8D0A-1FBF-421E-BEFD-1197C26F1F48}"/>
                  </a:ext>
                </a:extLst>
              </p:cNvPr>
              <p:cNvSpPr txBox="1"/>
              <p:nvPr/>
            </p:nvSpPr>
            <p:spPr>
              <a:xfrm>
                <a:off x="7046096" y="341157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66" name="文字方塊 165">
                <a:extLst>
                  <a:ext uri="{FF2B5EF4-FFF2-40B4-BE49-F238E27FC236}">
                    <a16:creationId xmlns:a16="http://schemas.microsoft.com/office/drawing/2014/main" id="{049B8D0A-1FBF-421E-BEFD-1197C26F1F48}"/>
                  </a:ext>
                </a:extLst>
              </p:cNvPr>
              <p:cNvSpPr txBox="1">
                <a:spLocks noRot="1" noChangeAspect="1" noMove="1" noResize="1" noEditPoints="1" noAdjustHandles="1" noChangeArrowheads="1" noChangeShapeType="1" noTextEdit="1"/>
              </p:cNvSpPr>
              <p:nvPr/>
            </p:nvSpPr>
            <p:spPr>
              <a:xfrm>
                <a:off x="7046096" y="3411575"/>
                <a:ext cx="715161" cy="473591"/>
              </a:xfrm>
              <a:prstGeom prst="rect">
                <a:avLst/>
              </a:prstGeom>
              <a:blipFill>
                <a:blip r:embed="rId18"/>
                <a:stretch>
                  <a:fillRect/>
                </a:stretch>
              </a:blipFill>
            </p:spPr>
            <p:txBody>
              <a:bodyPr/>
              <a:lstStyle/>
              <a:p>
                <a:r>
                  <a:rPr lang="zh-TW" altLang="en-US">
                    <a:noFill/>
                  </a:rPr>
                  <a:t> </a:t>
                </a:r>
              </a:p>
            </p:txBody>
          </p:sp>
        </mc:Fallback>
      </mc:AlternateContent>
      <p:sp>
        <p:nvSpPr>
          <p:cNvPr id="167" name="矩形 166">
            <a:extLst>
              <a:ext uri="{FF2B5EF4-FFF2-40B4-BE49-F238E27FC236}">
                <a16:creationId xmlns:a16="http://schemas.microsoft.com/office/drawing/2014/main" id="{BCF914FA-1ED9-4BA6-90A3-519A5E75006E}"/>
              </a:ext>
            </a:extLst>
          </p:cNvPr>
          <p:cNvSpPr/>
          <p:nvPr/>
        </p:nvSpPr>
        <p:spPr>
          <a:xfrm>
            <a:off x="7149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C3084C0B-494B-4A76-A8B4-A485FA58B444}"/>
                  </a:ext>
                </a:extLst>
              </p:cNvPr>
              <p:cNvSpPr txBox="1"/>
              <p:nvPr/>
            </p:nvSpPr>
            <p:spPr>
              <a:xfrm>
                <a:off x="6328316" y="340288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68" name="文字方塊 167">
                <a:extLst>
                  <a:ext uri="{FF2B5EF4-FFF2-40B4-BE49-F238E27FC236}">
                    <a16:creationId xmlns:a16="http://schemas.microsoft.com/office/drawing/2014/main" id="{C3084C0B-494B-4A76-A8B4-A485FA58B444}"/>
                  </a:ext>
                </a:extLst>
              </p:cNvPr>
              <p:cNvSpPr txBox="1">
                <a:spLocks noRot="1" noChangeAspect="1" noMove="1" noResize="1" noEditPoints="1" noAdjustHandles="1" noChangeArrowheads="1" noChangeShapeType="1" noTextEdit="1"/>
              </p:cNvSpPr>
              <p:nvPr/>
            </p:nvSpPr>
            <p:spPr>
              <a:xfrm>
                <a:off x="6328316" y="3402889"/>
                <a:ext cx="715161" cy="473591"/>
              </a:xfrm>
              <a:prstGeom prst="rect">
                <a:avLst/>
              </a:prstGeom>
              <a:blipFill>
                <a:blip r:embed="rId19"/>
                <a:stretch>
                  <a:fillRect/>
                </a:stretch>
              </a:blipFill>
            </p:spPr>
            <p:txBody>
              <a:bodyPr/>
              <a:lstStyle/>
              <a:p>
                <a:r>
                  <a:rPr lang="zh-TW" altLang="en-US">
                    <a:noFill/>
                  </a:rPr>
                  <a:t> </a:t>
                </a:r>
              </a:p>
            </p:txBody>
          </p:sp>
        </mc:Fallback>
      </mc:AlternateContent>
      <p:cxnSp>
        <p:nvCxnSpPr>
          <p:cNvPr id="169" name="直線單箭頭接點 168">
            <a:extLst>
              <a:ext uri="{FF2B5EF4-FFF2-40B4-BE49-F238E27FC236}">
                <a16:creationId xmlns:a16="http://schemas.microsoft.com/office/drawing/2014/main" id="{18125834-BB27-4104-8BE8-742A89940A8B}"/>
              </a:ext>
            </a:extLst>
          </p:cNvPr>
          <p:cNvCxnSpPr>
            <a:cxnSpLocks/>
          </p:cNvCxnSpPr>
          <p:nvPr/>
        </p:nvCxnSpPr>
        <p:spPr>
          <a:xfrm>
            <a:off x="7889984"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D73B6641-4B45-4FFA-AFEF-9B63389BEF6E}"/>
              </a:ext>
            </a:extLst>
          </p:cNvPr>
          <p:cNvCxnSpPr>
            <a:cxnSpLocks/>
          </p:cNvCxnSpPr>
          <p:nvPr/>
        </p:nvCxnSpPr>
        <p:spPr>
          <a:xfrm flipV="1">
            <a:off x="7868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EC4A417B-89C4-4BB8-9006-F7BE8FB29823}"/>
              </a:ext>
            </a:extLst>
          </p:cNvPr>
          <p:cNvCxnSpPr>
            <a:cxnSpLocks/>
          </p:cNvCxnSpPr>
          <p:nvPr/>
        </p:nvCxnSpPr>
        <p:spPr>
          <a:xfrm flipV="1">
            <a:off x="8567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AA0D07F5-F17A-4A33-8A87-6F438F59BAB2}"/>
              </a:ext>
            </a:extLst>
          </p:cNvPr>
          <p:cNvSpPr/>
          <p:nvPr/>
        </p:nvSpPr>
        <p:spPr>
          <a:xfrm>
            <a:off x="7724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50407BE-769C-4470-9EC6-A20901DDC8CA}"/>
                  </a:ext>
                </a:extLst>
              </p:cNvPr>
              <p:cNvSpPr txBox="1"/>
              <p:nvPr/>
            </p:nvSpPr>
            <p:spPr>
              <a:xfrm>
                <a:off x="8340258" y="340864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D50407BE-769C-4470-9EC6-A20901DDC8CA}"/>
                  </a:ext>
                </a:extLst>
              </p:cNvPr>
              <p:cNvSpPr txBox="1">
                <a:spLocks noRot="1" noChangeAspect="1" noMove="1" noResize="1" noEditPoints="1" noAdjustHandles="1" noChangeArrowheads="1" noChangeShapeType="1" noTextEdit="1"/>
              </p:cNvSpPr>
              <p:nvPr/>
            </p:nvSpPr>
            <p:spPr>
              <a:xfrm>
                <a:off x="8340258" y="3408644"/>
                <a:ext cx="715161" cy="473591"/>
              </a:xfrm>
              <a:prstGeom prst="rect">
                <a:avLst/>
              </a:prstGeom>
              <a:blipFill>
                <a:blip r:embed="rId20"/>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66E2A0A3-9E7B-4E0C-B05F-DCFFCD7CBA43}"/>
              </a:ext>
            </a:extLst>
          </p:cNvPr>
          <p:cNvSpPr/>
          <p:nvPr/>
        </p:nvSpPr>
        <p:spPr>
          <a:xfrm>
            <a:off x="8443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06B0F45E-DF7E-4906-A2A2-1DA5071307CE}"/>
                  </a:ext>
                </a:extLst>
              </p:cNvPr>
              <p:cNvSpPr txBox="1"/>
              <p:nvPr/>
            </p:nvSpPr>
            <p:spPr>
              <a:xfrm>
                <a:off x="7676943" y="33976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06B0F45E-DF7E-4906-A2A2-1DA5071307CE}"/>
                  </a:ext>
                </a:extLst>
              </p:cNvPr>
              <p:cNvSpPr txBox="1">
                <a:spLocks noRot="1" noChangeAspect="1" noMove="1" noResize="1" noEditPoints="1" noAdjustHandles="1" noChangeArrowheads="1" noChangeShapeType="1" noTextEdit="1"/>
              </p:cNvSpPr>
              <p:nvPr/>
            </p:nvSpPr>
            <p:spPr>
              <a:xfrm>
                <a:off x="7676943" y="3397695"/>
                <a:ext cx="715161" cy="473591"/>
              </a:xfrm>
              <a:prstGeom prst="rect">
                <a:avLst/>
              </a:prstGeom>
              <a:blipFill>
                <a:blip r:embed="rId21"/>
                <a:stretch>
                  <a:fillRect/>
                </a:stretch>
              </a:blipFill>
            </p:spPr>
            <p:txBody>
              <a:bodyPr/>
              <a:lstStyle/>
              <a:p>
                <a:r>
                  <a:rPr lang="zh-TW" altLang="en-US">
                    <a:noFill/>
                  </a:rPr>
                  <a:t> </a:t>
                </a:r>
              </a:p>
            </p:txBody>
          </p:sp>
        </mc:Fallback>
      </mc:AlternateContent>
      <p:grpSp>
        <p:nvGrpSpPr>
          <p:cNvPr id="176" name="群組 175">
            <a:extLst>
              <a:ext uri="{FF2B5EF4-FFF2-40B4-BE49-F238E27FC236}">
                <a16:creationId xmlns:a16="http://schemas.microsoft.com/office/drawing/2014/main" id="{C80A486D-33A7-447C-BDDE-5A21BDDFECB6}"/>
              </a:ext>
            </a:extLst>
          </p:cNvPr>
          <p:cNvGrpSpPr/>
          <p:nvPr/>
        </p:nvGrpSpPr>
        <p:grpSpPr>
          <a:xfrm>
            <a:off x="4349958" y="756044"/>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2"/>
                  <a:stretch>
                    <a:fillRect/>
                  </a:stretch>
                </a:blipFill>
              </p:spPr>
              <p:txBody>
                <a:bodyPr/>
                <a:lstStyle/>
                <a:p>
                  <a:r>
                    <a:rPr lang="zh-TW" altLang="en-US">
                      <a:noFill/>
                    </a:rPr>
                    <a:t> </a:t>
                  </a:r>
                </a:p>
              </p:txBody>
            </p:sp>
          </mc:Fallback>
        </mc:AlternateContent>
      </p:grpSp>
      <p:cxnSp>
        <p:nvCxnSpPr>
          <p:cNvPr id="96" name="直線單箭頭接點 95">
            <a:extLst>
              <a:ext uri="{FF2B5EF4-FFF2-40B4-BE49-F238E27FC236}">
                <a16:creationId xmlns:a16="http://schemas.microsoft.com/office/drawing/2014/main" id="{B84EF51E-785D-447E-9D58-92C9B25BA859}"/>
              </a:ext>
            </a:extLst>
          </p:cNvPr>
          <p:cNvCxnSpPr>
            <a:cxnSpLocks/>
            <a:endCxn id="99" idx="2"/>
          </p:cNvCxnSpPr>
          <p:nvPr/>
        </p:nvCxnSpPr>
        <p:spPr>
          <a:xfrm flipV="1">
            <a:off x="1541044" y="2484191"/>
            <a:ext cx="5667890" cy="974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0A5B9176-4CD5-4D36-A198-A357C4E766C1}"/>
              </a:ext>
            </a:extLst>
          </p:cNvPr>
          <p:cNvCxnSpPr>
            <a:cxnSpLocks/>
          </p:cNvCxnSpPr>
          <p:nvPr/>
        </p:nvCxnSpPr>
        <p:spPr>
          <a:xfrm flipV="1">
            <a:off x="7403656" y="2491315"/>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橢圓 98">
            <a:extLst>
              <a:ext uri="{FF2B5EF4-FFF2-40B4-BE49-F238E27FC236}">
                <a16:creationId xmlns:a16="http://schemas.microsoft.com/office/drawing/2014/main" id="{F8FFDDD2-8D56-4BF5-93C5-8F9CEA3720B3}"/>
              </a:ext>
            </a:extLst>
          </p:cNvPr>
          <p:cNvSpPr/>
          <p:nvPr/>
        </p:nvSpPr>
        <p:spPr>
          <a:xfrm>
            <a:off x="7208934" y="239419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01" name="直線單箭頭接點 100">
            <a:extLst>
              <a:ext uri="{FF2B5EF4-FFF2-40B4-BE49-F238E27FC236}">
                <a16:creationId xmlns:a16="http://schemas.microsoft.com/office/drawing/2014/main" id="{5930367C-EC7D-4770-B419-ABEF5B6D3096}"/>
              </a:ext>
            </a:extLst>
          </p:cNvPr>
          <p:cNvCxnSpPr>
            <a:cxnSpLocks/>
          </p:cNvCxnSpPr>
          <p:nvPr/>
        </p:nvCxnSpPr>
        <p:spPr>
          <a:xfrm flipV="1">
            <a:off x="7302408" y="2574191"/>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112">
            <a:extLst>
              <a:ext uri="{FF2B5EF4-FFF2-40B4-BE49-F238E27FC236}">
                <a16:creationId xmlns:a16="http://schemas.microsoft.com/office/drawing/2014/main" id="{7188C8DB-AA8B-49D9-95C5-68CD0CECAA7F}"/>
              </a:ext>
            </a:extLst>
          </p:cNvPr>
          <p:cNvGrpSpPr/>
          <p:nvPr/>
        </p:nvGrpSpPr>
        <p:grpSpPr>
          <a:xfrm>
            <a:off x="8433568" y="2339984"/>
            <a:ext cx="298383" cy="310013"/>
            <a:chOff x="-105878" y="1740168"/>
            <a:chExt cx="461666" cy="461665"/>
          </a:xfrm>
        </p:grpSpPr>
        <p:sp>
          <p:nvSpPr>
            <p:cNvPr id="114" name="矩形 113">
              <a:extLst>
                <a:ext uri="{FF2B5EF4-FFF2-40B4-BE49-F238E27FC236}">
                  <a16:creationId xmlns:a16="http://schemas.microsoft.com/office/drawing/2014/main" id="{A517E6BA-2450-42B2-A6E0-4E2913B2118C}"/>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5" name="群組 114">
              <a:extLst>
                <a:ext uri="{FF2B5EF4-FFF2-40B4-BE49-F238E27FC236}">
                  <a16:creationId xmlns:a16="http://schemas.microsoft.com/office/drawing/2014/main" id="{9CA1BEAD-99C8-4944-89E6-EBD26976FC31}"/>
                </a:ext>
              </a:extLst>
            </p:cNvPr>
            <p:cNvGrpSpPr/>
            <p:nvPr/>
          </p:nvGrpSpPr>
          <p:grpSpPr>
            <a:xfrm rot="21265833">
              <a:off x="-30571" y="1828628"/>
              <a:ext cx="317144" cy="302092"/>
              <a:chOff x="-43095" y="1828685"/>
              <a:chExt cx="317144" cy="302092"/>
            </a:xfrm>
          </p:grpSpPr>
          <p:cxnSp>
            <p:nvCxnSpPr>
              <p:cNvPr id="116" name="直線接點 115">
                <a:extLst>
                  <a:ext uri="{FF2B5EF4-FFF2-40B4-BE49-F238E27FC236}">
                    <a16:creationId xmlns:a16="http://schemas.microsoft.com/office/drawing/2014/main" id="{0816AA98-ADF5-449E-968B-CC18EB98A69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A916ABB-36C5-4D83-8A62-661C1281E0A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2" name="群組 101">
            <a:extLst>
              <a:ext uri="{FF2B5EF4-FFF2-40B4-BE49-F238E27FC236}">
                <a16:creationId xmlns:a16="http://schemas.microsoft.com/office/drawing/2014/main" id="{DDB94854-EA5E-4CBA-93DE-1752F7B0CD51}"/>
              </a:ext>
            </a:extLst>
          </p:cNvPr>
          <p:cNvGrpSpPr/>
          <p:nvPr/>
        </p:nvGrpSpPr>
        <p:grpSpPr>
          <a:xfrm>
            <a:off x="4349957" y="1422008"/>
            <a:ext cx="715161" cy="605813"/>
            <a:chOff x="635402" y="1337615"/>
            <a:chExt cx="715161" cy="605813"/>
          </a:xfrm>
        </p:grpSpPr>
        <p:sp>
          <p:nvSpPr>
            <p:cNvPr id="103" name="矩形 102">
              <a:extLst>
                <a:ext uri="{FF2B5EF4-FFF2-40B4-BE49-F238E27FC236}">
                  <a16:creationId xmlns:a16="http://schemas.microsoft.com/office/drawing/2014/main" id="{7878276E-BCBE-40E7-A80A-1B1DCC1FDE4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49E86AA-C6CD-4D66-8DE7-F654F26234E8}"/>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04" name="文字方塊 103">
                  <a:extLst>
                    <a:ext uri="{FF2B5EF4-FFF2-40B4-BE49-F238E27FC236}">
                      <a16:creationId xmlns:a16="http://schemas.microsoft.com/office/drawing/2014/main" id="{249E86AA-C6CD-4D66-8DE7-F654F26234E8}"/>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3"/>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98807C0F-9002-41D4-B36F-7A7E29961CD1}"/>
              </a:ext>
            </a:extLst>
          </p:cNvPr>
          <p:cNvCxnSpPr>
            <a:cxnSpLocks/>
          </p:cNvCxnSpPr>
          <p:nvPr/>
        </p:nvCxnSpPr>
        <p:spPr>
          <a:xfrm flipV="1">
            <a:off x="8593487" y="264999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04BF7C7C-7B19-4513-8CA1-4AFBE66A7D43}"/>
              </a:ext>
            </a:extLst>
          </p:cNvPr>
          <p:cNvCxnSpPr>
            <a:cxnSpLocks/>
          </p:cNvCxnSpPr>
          <p:nvPr/>
        </p:nvCxnSpPr>
        <p:spPr>
          <a:xfrm flipH="1" flipV="1">
            <a:off x="8582759" y="1738325"/>
            <a:ext cx="0" cy="556293"/>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E831CA5-AAEF-4505-9E47-26E1DC75F040}"/>
              </a:ext>
            </a:extLst>
          </p:cNvPr>
          <p:cNvCxnSpPr>
            <a:cxnSpLocks/>
          </p:cNvCxnSpPr>
          <p:nvPr/>
        </p:nvCxnSpPr>
        <p:spPr>
          <a:xfrm flipH="1" flipV="1">
            <a:off x="4952498" y="1724914"/>
            <a:ext cx="363026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群組 120">
            <a:extLst>
              <a:ext uri="{FF2B5EF4-FFF2-40B4-BE49-F238E27FC236}">
                <a16:creationId xmlns:a16="http://schemas.microsoft.com/office/drawing/2014/main" id="{81FA5E1B-A2C3-4F0A-B5C6-8B2418D1C52A}"/>
              </a:ext>
            </a:extLst>
          </p:cNvPr>
          <p:cNvGrpSpPr/>
          <p:nvPr/>
        </p:nvGrpSpPr>
        <p:grpSpPr>
          <a:xfrm>
            <a:off x="4119405" y="2336308"/>
            <a:ext cx="298383" cy="310013"/>
            <a:chOff x="-105878" y="1740168"/>
            <a:chExt cx="461666" cy="461665"/>
          </a:xfrm>
        </p:grpSpPr>
        <p:sp>
          <p:nvSpPr>
            <p:cNvPr id="122" name="矩形 121">
              <a:extLst>
                <a:ext uri="{FF2B5EF4-FFF2-40B4-BE49-F238E27FC236}">
                  <a16:creationId xmlns:a16="http://schemas.microsoft.com/office/drawing/2014/main" id="{568F52B1-96C8-4C34-913E-25417A457580}"/>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3" name="群組 122">
              <a:extLst>
                <a:ext uri="{FF2B5EF4-FFF2-40B4-BE49-F238E27FC236}">
                  <a16:creationId xmlns:a16="http://schemas.microsoft.com/office/drawing/2014/main" id="{9B848EC9-3D83-4D3E-A782-0AB2B1FB5507}"/>
                </a:ext>
              </a:extLst>
            </p:cNvPr>
            <p:cNvGrpSpPr/>
            <p:nvPr/>
          </p:nvGrpSpPr>
          <p:grpSpPr>
            <a:xfrm rot="21265833">
              <a:off x="-30571" y="1828628"/>
              <a:ext cx="317144" cy="302092"/>
              <a:chOff x="-43095" y="1828685"/>
              <a:chExt cx="317144" cy="302092"/>
            </a:xfrm>
          </p:grpSpPr>
          <p:cxnSp>
            <p:nvCxnSpPr>
              <p:cNvPr id="124" name="直線接點 123">
                <a:extLst>
                  <a:ext uri="{FF2B5EF4-FFF2-40B4-BE49-F238E27FC236}">
                    <a16:creationId xmlns:a16="http://schemas.microsoft.com/office/drawing/2014/main" id="{34539F8C-9817-48B8-99E7-F4E5DA459D5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24498099-D0B1-440B-A602-44FA9A01FA89}"/>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6" name="橢圓 125">
            <a:extLst>
              <a:ext uri="{FF2B5EF4-FFF2-40B4-BE49-F238E27FC236}">
                <a16:creationId xmlns:a16="http://schemas.microsoft.com/office/drawing/2014/main" id="{A4ACC9F5-3D5C-4176-95D5-A09FE93D9D84}"/>
              </a:ext>
            </a:extLst>
          </p:cNvPr>
          <p:cNvSpPr/>
          <p:nvPr/>
        </p:nvSpPr>
        <p:spPr>
          <a:xfrm>
            <a:off x="2896282" y="239196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7" name="直線單箭頭接點 126">
            <a:extLst>
              <a:ext uri="{FF2B5EF4-FFF2-40B4-BE49-F238E27FC236}">
                <a16:creationId xmlns:a16="http://schemas.microsoft.com/office/drawing/2014/main" id="{352F2CC4-FB6B-4368-AA84-20361C297069}"/>
              </a:ext>
            </a:extLst>
          </p:cNvPr>
          <p:cNvCxnSpPr>
            <a:cxnSpLocks/>
            <a:endCxn id="126" idx="3"/>
          </p:cNvCxnSpPr>
          <p:nvPr/>
        </p:nvCxnSpPr>
        <p:spPr>
          <a:xfrm flipV="1">
            <a:off x="1546363" y="2545607"/>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92440216-0A7D-402A-B31F-A26B1484FF90}"/>
              </a:ext>
            </a:extLst>
          </p:cNvPr>
          <p:cNvCxnSpPr>
            <a:cxnSpLocks/>
          </p:cNvCxnSpPr>
          <p:nvPr/>
        </p:nvCxnSpPr>
        <p:spPr>
          <a:xfrm flipH="1" flipV="1">
            <a:off x="2998157" y="2588661"/>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49A94B28-D0FA-4E1E-B755-A661C56891F0}"/>
              </a:ext>
            </a:extLst>
          </p:cNvPr>
          <p:cNvCxnSpPr>
            <a:cxnSpLocks/>
          </p:cNvCxnSpPr>
          <p:nvPr/>
        </p:nvCxnSpPr>
        <p:spPr>
          <a:xfrm flipV="1">
            <a:off x="3113243" y="2477301"/>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867D178D-C84B-4DCE-ACFE-EC4B92BC9B53}"/>
              </a:ext>
            </a:extLst>
          </p:cNvPr>
          <p:cNvCxnSpPr>
            <a:cxnSpLocks/>
          </p:cNvCxnSpPr>
          <p:nvPr/>
        </p:nvCxnSpPr>
        <p:spPr>
          <a:xfrm flipV="1">
            <a:off x="4274244" y="2622985"/>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BE7EED1B-24B5-4D6C-B0E2-0C883BB62CEA}"/>
              </a:ext>
            </a:extLst>
          </p:cNvPr>
          <p:cNvCxnSpPr>
            <a:cxnSpLocks/>
          </p:cNvCxnSpPr>
          <p:nvPr/>
        </p:nvCxnSpPr>
        <p:spPr>
          <a:xfrm flipH="1" flipV="1">
            <a:off x="4271919" y="1724914"/>
            <a:ext cx="0" cy="611395"/>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單箭頭接點 178">
            <a:extLst>
              <a:ext uri="{FF2B5EF4-FFF2-40B4-BE49-F238E27FC236}">
                <a16:creationId xmlns:a16="http://schemas.microsoft.com/office/drawing/2014/main" id="{FB229E63-F052-4878-B387-3F45DCC1BEED}"/>
              </a:ext>
            </a:extLst>
          </p:cNvPr>
          <p:cNvCxnSpPr>
            <a:cxnSpLocks/>
          </p:cNvCxnSpPr>
          <p:nvPr/>
        </p:nvCxnSpPr>
        <p:spPr>
          <a:xfrm>
            <a:off x="4248169" y="1738325"/>
            <a:ext cx="1995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DD50E574-B1AC-44CA-8149-0E8A8AD12849}"/>
                  </a:ext>
                </a:extLst>
              </p:cNvPr>
              <p:cNvSpPr txBox="1"/>
              <p:nvPr/>
            </p:nvSpPr>
            <p:spPr>
              <a:xfrm>
                <a:off x="398520" y="6084405"/>
                <a:ext cx="1487074"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𝑞</m:t>
                          </m:r>
                        </m:sup>
                      </m:sSup>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80" name="文字方塊 179">
                <a:extLst>
                  <a:ext uri="{FF2B5EF4-FFF2-40B4-BE49-F238E27FC236}">
                    <a16:creationId xmlns:a16="http://schemas.microsoft.com/office/drawing/2014/main" id="{DD50E574-B1AC-44CA-8149-0E8A8AD12849}"/>
                  </a:ext>
                </a:extLst>
              </p:cNvPr>
              <p:cNvSpPr txBox="1">
                <a:spLocks noRot="1" noChangeAspect="1" noMove="1" noResize="1" noEditPoints="1" noAdjustHandles="1" noChangeArrowheads="1" noChangeShapeType="1" noTextEdit="1"/>
              </p:cNvSpPr>
              <p:nvPr/>
            </p:nvSpPr>
            <p:spPr>
              <a:xfrm>
                <a:off x="398520" y="6084405"/>
                <a:ext cx="1487074" cy="381258"/>
              </a:xfrm>
              <a:prstGeom prst="rect">
                <a:avLst/>
              </a:prstGeom>
              <a:blipFill>
                <a:blip r:embed="rId24"/>
                <a:stretch>
                  <a:fillRect l="-4508" t="-1587" r="-1639"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20A7F60D-CC9C-4DB7-9060-4E26FC8FE814}"/>
                  </a:ext>
                </a:extLst>
              </p:cNvPr>
              <p:cNvSpPr txBox="1"/>
              <p:nvPr/>
            </p:nvSpPr>
            <p:spPr>
              <a:xfrm>
                <a:off x="408231" y="901981"/>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𝑞</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1</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1" name="文字方塊 180">
                <a:extLst>
                  <a:ext uri="{FF2B5EF4-FFF2-40B4-BE49-F238E27FC236}">
                    <a16:creationId xmlns:a16="http://schemas.microsoft.com/office/drawing/2014/main" id="{20A7F60D-CC9C-4DB7-9060-4E26FC8FE814}"/>
                  </a:ext>
                </a:extLst>
              </p:cNvPr>
              <p:cNvSpPr txBox="1">
                <a:spLocks noRot="1" noChangeAspect="1" noMove="1" noResize="1" noEditPoints="1" noAdjustHandles="1" noChangeArrowheads="1" noChangeShapeType="1" noTextEdit="1"/>
              </p:cNvSpPr>
              <p:nvPr/>
            </p:nvSpPr>
            <p:spPr>
              <a:xfrm>
                <a:off x="408231" y="901981"/>
                <a:ext cx="1833835" cy="381258"/>
              </a:xfrm>
              <a:prstGeom prst="rect">
                <a:avLst/>
              </a:prstGeom>
              <a:blipFill>
                <a:blip r:embed="rId25"/>
                <a:stretch>
                  <a:fillRect l="-3654" t="-1587" r="-997"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1E087325-E0CC-4FA1-B331-05F40467767B}"/>
                  </a:ext>
                </a:extLst>
              </p:cNvPr>
              <p:cNvSpPr txBox="1"/>
              <p:nvPr/>
            </p:nvSpPr>
            <p:spPr>
              <a:xfrm>
                <a:off x="398520" y="1390066"/>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𝑞</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2</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2" name="文字方塊 181">
                <a:extLst>
                  <a:ext uri="{FF2B5EF4-FFF2-40B4-BE49-F238E27FC236}">
                    <a16:creationId xmlns:a16="http://schemas.microsoft.com/office/drawing/2014/main" id="{1E087325-E0CC-4FA1-B331-05F40467767B}"/>
                  </a:ext>
                </a:extLst>
              </p:cNvPr>
              <p:cNvSpPr txBox="1">
                <a:spLocks noRot="1" noChangeAspect="1" noMove="1" noResize="1" noEditPoints="1" noAdjustHandles="1" noChangeArrowheads="1" noChangeShapeType="1" noTextEdit="1"/>
              </p:cNvSpPr>
              <p:nvPr/>
            </p:nvSpPr>
            <p:spPr>
              <a:xfrm>
                <a:off x="398520" y="1390066"/>
                <a:ext cx="1833835" cy="381258"/>
              </a:xfrm>
              <a:prstGeom prst="rect">
                <a:avLst/>
              </a:prstGeom>
              <a:blipFill>
                <a:blip r:embed="rId26"/>
                <a:stretch>
                  <a:fillRect l="-3654" t="-1587" r="-997" b="-2381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938698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9DAF-097F-CBF4-8212-7A7EF1698F77}"/>
              </a:ext>
            </a:extLst>
          </p:cNvPr>
          <p:cNvSpPr>
            <a:spLocks noGrp="1"/>
          </p:cNvSpPr>
          <p:nvPr>
            <p:ph type="title"/>
          </p:nvPr>
        </p:nvSpPr>
        <p:spPr/>
        <p:txBody>
          <a:bodyPr/>
          <a:lstStyle/>
          <a:p>
            <a:r>
              <a:rPr lang="en-US" dirty="0">
                <a:latin typeface="Arial" panose="020B0604020202020204" pitchFamily="34" charset="0"/>
                <a:ea typeface="Times New Roman" panose="02020603050405020304" pitchFamily="18" charset="0"/>
                <a:cs typeface="Times New Roman" panose="02020603050405020304" pitchFamily="18" charset="0"/>
              </a:rPr>
              <a:t>T</a:t>
            </a:r>
            <a:r>
              <a:rPr lang="en-US" sz="4400" dirty="0">
                <a:effectLst/>
                <a:latin typeface="Arial" panose="020B0604020202020204" pitchFamily="34" charset="0"/>
                <a:ea typeface="Times New Roman" panose="02020603050405020304" pitchFamily="18" charset="0"/>
                <a:cs typeface="Times New Roman" panose="02020603050405020304" pitchFamily="18" charset="0"/>
              </a:rPr>
              <a:t>ransformer Network</a:t>
            </a:r>
            <a:endParaRPr lang="en-US" dirty="0"/>
          </a:p>
        </p:txBody>
      </p:sp>
      <p:sp>
        <p:nvSpPr>
          <p:cNvPr id="3" name="Content Placeholder 2">
            <a:extLst>
              <a:ext uri="{FF2B5EF4-FFF2-40B4-BE49-F238E27FC236}">
                <a16:creationId xmlns:a16="http://schemas.microsoft.com/office/drawing/2014/main" id="{C2DA1360-3A53-BE9E-FCED-B0A33742E4F1}"/>
              </a:ext>
            </a:extLst>
          </p:cNvPr>
          <p:cNvSpPr>
            <a:spLocks noGrp="1"/>
          </p:cNvSpPr>
          <p:nvPr>
            <p:ph idx="1"/>
          </p:nvPr>
        </p:nvSpPr>
        <p:spPr>
          <a:xfrm>
            <a:off x="251520" y="1052736"/>
            <a:ext cx="8712968" cy="4392488"/>
          </a:xfrm>
        </p:spPr>
        <p:txBody>
          <a:bodyPr/>
          <a:lstStyle/>
          <a:p>
            <a:pPr>
              <a:buFont typeface="Wingdings" panose="05000000000000000000" pitchFamily="2" charset="2"/>
              <a:buChar char="q"/>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The transformer (represented by the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T</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 in ChatGPT, GPT-2, GPT-3, GPT-3.5, etc.) is the key element that makes generative AI so, well, transformational.</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2400" dirty="0">
                <a:effectLst/>
                <a:latin typeface="Arial" panose="020B0604020202020204" pitchFamily="34" charset="0"/>
                <a:ea typeface="Times New Roman" panose="02020603050405020304" pitchFamily="18" charset="0"/>
              </a:rPr>
              <a:t>Transformer models are a type of </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neural network</a:t>
            </a:r>
            <a:r>
              <a:rPr lang="en-US" sz="2400" dirty="0">
                <a:effectLst/>
                <a:latin typeface="Arial" panose="020B0604020202020204" pitchFamily="34" charset="0"/>
                <a:ea typeface="Times New Roman" panose="02020603050405020304" pitchFamily="18" charset="0"/>
              </a:rPr>
              <a:t> architecture designed to process sequential material, such as sentences or time-series data.</a:t>
            </a:r>
          </a:p>
          <a:p>
            <a:pPr>
              <a:buFont typeface="Wingdings" panose="05000000000000000000" pitchFamily="2" charset="2"/>
              <a:buChar char="q"/>
            </a:pPr>
            <a:r>
              <a:rPr lang="en-US" sz="2400" dirty="0">
                <a:effectLst/>
                <a:latin typeface="Arial" panose="020B0604020202020204" pitchFamily="34" charset="0"/>
                <a:ea typeface="Times New Roman" panose="02020603050405020304" pitchFamily="18" charset="0"/>
              </a:rPr>
              <a:t>The concept of a transformer was conceived in a 2017 paper by researchers from </a:t>
            </a:r>
            <a:r>
              <a:rPr lang="en-US" sz="2400" dirty="0">
                <a:latin typeface="Arial" panose="020B0604020202020204" pitchFamily="34" charset="0"/>
                <a:ea typeface="Times New Roman" panose="02020603050405020304" pitchFamily="18" charset="0"/>
              </a:rPr>
              <a:t>Google and University of Toronto (Canada). The paper is titled” </a:t>
            </a:r>
            <a:r>
              <a:rPr lang="en-US" sz="2400" u="sng" dirty="0">
                <a:solidFill>
                  <a:srgbClr val="1E59FF"/>
                </a:solidFill>
                <a:effectLst/>
                <a:latin typeface="Arial" panose="020B0604020202020204" pitchFamily="34" charset="0"/>
                <a:ea typeface="Times New Roman" panose="02020603050405020304" pitchFamily="18" charset="0"/>
                <a:cs typeface="Times New Roman" panose="02020603050405020304" pitchFamily="18" charset="0"/>
                <a:hlinkClick r:id="rId2"/>
              </a:rPr>
              <a:t>“Attention Is All You Need”</a:t>
            </a:r>
            <a:r>
              <a:rPr lang="en-US" sz="2400" u="sng" dirty="0">
                <a:solidFill>
                  <a:srgbClr val="1E59FF"/>
                </a:solidFill>
                <a:latin typeface="Arial" panose="020B0604020202020204" pitchFamily="34" charset="0"/>
                <a:ea typeface="Times New Roman" panose="02020603050405020304" pitchFamily="18" charset="0"/>
                <a:cs typeface="Times New Roman" panose="02020603050405020304" pitchFamily="18" charset="0"/>
              </a:rPr>
              <a:t> </a:t>
            </a:r>
            <a:r>
              <a:rPr lang="en-US" sz="2400" dirty="0">
                <a:latin typeface="Arial" panose="020B0604020202020204" pitchFamily="34" charset="0"/>
                <a:ea typeface="Times New Roman" panose="02020603050405020304" pitchFamily="18" charset="0"/>
                <a:cs typeface="Times New Roman" panose="02020603050405020304" pitchFamily="18" charset="0"/>
              </a:rPr>
              <a:t>(</a:t>
            </a:r>
            <a:r>
              <a:rPr lang="en-US" sz="2400" dirty="0">
                <a:effectLst/>
                <a:latin typeface="Arial" panose="020B0604020202020204" pitchFamily="34" charset="0"/>
                <a:ea typeface="Times New Roman" panose="02020603050405020304" pitchFamily="18" charset="0"/>
                <a:cs typeface="Times New Roman" panose="02020603050405020304" pitchFamily="18" charset="0"/>
              </a:rPr>
              <a:t>Ashish Vaswani</a:t>
            </a:r>
            <a:r>
              <a:rPr lang="en-US" sz="2400" dirty="0">
                <a:effectLst/>
                <a:latin typeface="Arial" panose="020B0604020202020204" pitchFamily="34" charset="0"/>
                <a:ea typeface="Times New Roman" panose="02020603050405020304" pitchFamily="18" charset="0"/>
              </a:rPr>
              <a:t> et al. 2017</a:t>
            </a:r>
            <a:r>
              <a:rPr lang="en-US" sz="2400" u="sng" dirty="0">
                <a:latin typeface="Arial" panose="020B0604020202020204" pitchFamily="34" charset="0"/>
                <a:ea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Since then, in the realms of AI and machine learning, transformer models have emerged as a groundbreaking approach to various language-related tasks.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2400" dirty="0"/>
          </a:p>
        </p:txBody>
      </p:sp>
      <p:sp>
        <p:nvSpPr>
          <p:cNvPr id="4" name="Footer Placeholder 3">
            <a:extLst>
              <a:ext uri="{FF2B5EF4-FFF2-40B4-BE49-F238E27FC236}">
                <a16:creationId xmlns:a16="http://schemas.microsoft.com/office/drawing/2014/main" id="{C5DF3E37-DA5A-D622-0879-5D708EF86A5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8627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單箭頭接點 80">
            <a:extLst>
              <a:ext uri="{FF2B5EF4-FFF2-40B4-BE49-F238E27FC236}">
                <a16:creationId xmlns:a16="http://schemas.microsoft.com/office/drawing/2014/main" id="{FEBAF7FA-9A52-43FE-A44E-924758A67A0E}"/>
              </a:ext>
            </a:extLst>
          </p:cNvPr>
          <p:cNvCxnSpPr>
            <a:cxnSpLocks/>
          </p:cNvCxnSpPr>
          <p:nvPr/>
        </p:nvCxnSpPr>
        <p:spPr>
          <a:xfrm flipV="1">
            <a:off x="2596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BC1ADA4C-3EDE-4EF5-9E58-BE8A9FEEB2B5}"/>
              </a:ext>
            </a:extLst>
          </p:cNvPr>
          <p:cNvCxnSpPr>
            <a:cxnSpLocks/>
          </p:cNvCxnSpPr>
          <p:nvPr/>
        </p:nvCxnSpPr>
        <p:spPr>
          <a:xfrm flipV="1">
            <a:off x="3890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D62AE9B-0F12-48B0-98F3-131EC32264A4}"/>
              </a:ext>
            </a:extLst>
          </p:cNvPr>
          <p:cNvCxnSpPr>
            <a:cxnSpLocks/>
          </p:cNvCxnSpPr>
          <p:nvPr/>
        </p:nvCxnSpPr>
        <p:spPr>
          <a:xfrm>
            <a:off x="843077"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2F49220C-299E-486B-9728-F63BD0E8FDF9}"/>
              </a:ext>
            </a:extLst>
          </p:cNvPr>
          <p:cNvCxnSpPr>
            <a:cxnSpLocks/>
          </p:cNvCxnSpPr>
          <p:nvPr/>
        </p:nvCxnSpPr>
        <p:spPr>
          <a:xfrm flipV="1">
            <a:off x="1163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DF0E9D5-BFB6-430B-B7A6-CC1ED6A3BED7}"/>
              </a:ext>
            </a:extLst>
          </p:cNvPr>
          <p:cNvCxnSpPr>
            <a:cxnSpLocks/>
          </p:cNvCxnSpPr>
          <p:nvPr/>
        </p:nvCxnSpPr>
        <p:spPr>
          <a:xfrm flipV="1">
            <a:off x="821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4B57A16-7180-4774-8BF8-E837319C8538}"/>
              </a:ext>
            </a:extLst>
          </p:cNvPr>
          <p:cNvCxnSpPr>
            <a:cxnSpLocks/>
          </p:cNvCxnSpPr>
          <p:nvPr/>
        </p:nvCxnSpPr>
        <p:spPr>
          <a:xfrm flipV="1">
            <a:off x="1520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BCE1823E-F48D-4201-963F-B856C0DEFBDF}"/>
              </a:ext>
            </a:extLst>
          </p:cNvPr>
          <p:cNvSpPr/>
          <p:nvPr/>
        </p:nvSpPr>
        <p:spPr>
          <a:xfrm>
            <a:off x="265075" y="75338"/>
            <a:ext cx="4509632" cy="584775"/>
          </a:xfrm>
          <a:prstGeom prst="rect">
            <a:avLst/>
          </a:prstGeom>
        </p:spPr>
        <p:txBody>
          <a:bodyPr wrap="none">
            <a:spAutoFit/>
          </a:bodyPr>
          <a:lstStyle/>
          <a:p>
            <a:r>
              <a:rPr lang="en-US" altLang="zh-TW" sz="3200" b="1" i="1" u="sng" dirty="0"/>
              <a:t>Multi-head Self-attention</a:t>
            </a:r>
            <a:endParaRPr lang="zh-TW" altLang="en-US" sz="3200" b="1" i="1" u="sng" dirty="0"/>
          </a:p>
        </p:txBody>
      </p:sp>
      <p:sp>
        <p:nvSpPr>
          <p:cNvPr id="6" name="矩形 5">
            <a:extLst>
              <a:ext uri="{FF2B5EF4-FFF2-40B4-BE49-F238E27FC236}">
                <a16:creationId xmlns:a16="http://schemas.microsoft.com/office/drawing/2014/main" id="{5ACEA257-6C41-43FC-BE26-00A9F07663A6}"/>
              </a:ext>
            </a:extLst>
          </p:cNvPr>
          <p:cNvSpPr/>
          <p:nvPr/>
        </p:nvSpPr>
        <p:spPr>
          <a:xfrm>
            <a:off x="2356894" y="608440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E285AF8-2060-448A-8624-6BBF6F1FF398}"/>
              </a:ext>
            </a:extLst>
          </p:cNvPr>
          <p:cNvSpPr/>
          <p:nvPr/>
        </p:nvSpPr>
        <p:spPr>
          <a:xfrm>
            <a:off x="2436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611EDB-4EE7-4247-AF5E-DF99E98128FF}"/>
                  </a:ext>
                </a:extLst>
              </p:cNvPr>
              <p:cNvSpPr txBox="1"/>
              <p:nvPr/>
            </p:nvSpPr>
            <p:spPr>
              <a:xfrm>
                <a:off x="2254638" y="505405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4" name="文字方塊 13">
                <a:extLst>
                  <a:ext uri="{FF2B5EF4-FFF2-40B4-BE49-F238E27FC236}">
                    <a16:creationId xmlns:a16="http://schemas.microsoft.com/office/drawing/2014/main" id="{EF611EDB-4EE7-4247-AF5E-DF99E98128FF}"/>
                  </a:ext>
                </a:extLst>
              </p:cNvPr>
              <p:cNvSpPr txBox="1">
                <a:spLocks noRot="1" noChangeAspect="1" noMove="1" noResize="1" noEditPoints="1" noAdjustHandles="1" noChangeArrowheads="1" noChangeShapeType="1" noTextEdit="1"/>
              </p:cNvSpPr>
              <p:nvPr/>
            </p:nvSpPr>
            <p:spPr>
              <a:xfrm>
                <a:off x="2254638" y="5054058"/>
                <a:ext cx="715161" cy="473591"/>
              </a:xfrm>
              <a:prstGeom prst="rect">
                <a:avLst/>
              </a:prstGeom>
              <a:blipFill>
                <a:blip r:embed="rId2"/>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82452422-F25D-41BF-8A03-773978232C2A}"/>
              </a:ext>
            </a:extLst>
          </p:cNvPr>
          <p:cNvCxnSpPr>
            <a:cxnSpLocks/>
          </p:cNvCxnSpPr>
          <p:nvPr/>
        </p:nvCxnSpPr>
        <p:spPr>
          <a:xfrm flipV="1">
            <a:off x="2588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0DCA3CC-418B-482F-970B-9A0F14D677FF}"/>
              </a:ext>
            </a:extLst>
          </p:cNvPr>
          <p:cNvCxnSpPr>
            <a:cxnSpLocks/>
          </p:cNvCxnSpPr>
          <p:nvPr/>
        </p:nvCxnSpPr>
        <p:spPr>
          <a:xfrm>
            <a:off x="1142057"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6DF0724-10C6-492F-8CEB-3C5C2EB8199C}"/>
              </a:ext>
            </a:extLst>
          </p:cNvPr>
          <p:cNvGrpSpPr/>
          <p:nvPr/>
        </p:nvGrpSpPr>
        <p:grpSpPr>
          <a:xfrm>
            <a:off x="3553436" y="5006241"/>
            <a:ext cx="715161" cy="813431"/>
            <a:chOff x="3154887" y="3748362"/>
            <a:chExt cx="715161" cy="813431"/>
          </a:xfrm>
        </p:grpSpPr>
        <p:sp>
          <p:nvSpPr>
            <p:cNvPr id="11" name="矩形 10">
              <a:extLst>
                <a:ext uri="{FF2B5EF4-FFF2-40B4-BE49-F238E27FC236}">
                  <a16:creationId xmlns:a16="http://schemas.microsoft.com/office/drawing/2014/main" id="{684D2D8C-7825-4094-B321-8D1F46277830}"/>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CAE55535-1353-49C5-B3CD-693B9838336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2" name="文字方塊 11">
                  <a:extLst>
                    <a:ext uri="{FF2B5EF4-FFF2-40B4-BE49-F238E27FC236}">
                      <a16:creationId xmlns:a16="http://schemas.microsoft.com/office/drawing/2014/main" id="{CAE55535-1353-49C5-B3CD-693B9838336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8D0FAA61-11F8-4343-9FAC-AA292A7C762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081FC01-0DAE-4DE3-929C-91D6FBDF2D71}"/>
                  </a:ext>
                </a:extLst>
              </p:cNvPr>
              <p:cNvSpPr txBox="1"/>
              <p:nvPr/>
            </p:nvSpPr>
            <p:spPr>
              <a:xfrm>
                <a:off x="2264419" y="61528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21" name="文字方塊 20">
                <a:extLst>
                  <a:ext uri="{FF2B5EF4-FFF2-40B4-BE49-F238E27FC236}">
                    <a16:creationId xmlns:a16="http://schemas.microsoft.com/office/drawing/2014/main" id="{8081FC01-0DAE-4DE3-929C-91D6FBDF2D71}"/>
                  </a:ext>
                </a:extLst>
              </p:cNvPr>
              <p:cNvSpPr txBox="1">
                <a:spLocks noRot="1" noChangeAspect="1" noMove="1" noResize="1" noEditPoints="1" noAdjustHandles="1" noChangeArrowheads="1" noChangeShapeType="1" noTextEdit="1"/>
              </p:cNvSpPr>
              <p:nvPr/>
            </p:nvSpPr>
            <p:spPr>
              <a:xfrm>
                <a:off x="2264419" y="6152809"/>
                <a:ext cx="715161" cy="473591"/>
              </a:xfrm>
              <a:prstGeom prst="rect">
                <a:avLst/>
              </a:prstGeom>
              <a:blipFill>
                <a:blip r:embed="rId4"/>
                <a:stretch>
                  <a:fillRect/>
                </a:stretch>
              </a:blipFill>
            </p:spPr>
            <p:txBody>
              <a:bodyPr/>
              <a:lstStyle/>
              <a:p>
                <a:r>
                  <a:rPr lang="zh-TW" altLang="en-US">
                    <a:noFill/>
                  </a:rPr>
                  <a:t> </a:t>
                </a:r>
              </a:p>
            </p:txBody>
          </p:sp>
        </mc:Fallback>
      </mc:AlternateContent>
      <p:grpSp>
        <p:nvGrpSpPr>
          <p:cNvPr id="42" name="群組 41">
            <a:extLst>
              <a:ext uri="{FF2B5EF4-FFF2-40B4-BE49-F238E27FC236}">
                <a16:creationId xmlns:a16="http://schemas.microsoft.com/office/drawing/2014/main" id="{D7E1C23A-1289-43B5-8C12-9C14808752E0}"/>
              </a:ext>
            </a:extLst>
          </p:cNvPr>
          <p:cNvGrpSpPr/>
          <p:nvPr/>
        </p:nvGrpSpPr>
        <p:grpSpPr>
          <a:xfrm>
            <a:off x="831202" y="5006241"/>
            <a:ext cx="715161" cy="813431"/>
            <a:chOff x="1299972" y="3748362"/>
            <a:chExt cx="715161" cy="813431"/>
          </a:xfrm>
        </p:grpSpPr>
        <p:grpSp>
          <p:nvGrpSpPr>
            <p:cNvPr id="39" name="群組 38">
              <a:extLst>
                <a:ext uri="{FF2B5EF4-FFF2-40B4-BE49-F238E27FC236}">
                  <a16:creationId xmlns:a16="http://schemas.microsoft.com/office/drawing/2014/main" id="{3B9ACEB8-D3E3-4435-A9DC-290C63A78BFB}"/>
                </a:ext>
              </a:extLst>
            </p:cNvPr>
            <p:cNvGrpSpPr/>
            <p:nvPr/>
          </p:nvGrpSpPr>
          <p:grpSpPr>
            <a:xfrm>
              <a:off x="1488062" y="3748362"/>
              <a:ext cx="288000" cy="813431"/>
              <a:chOff x="2212165" y="3748362"/>
              <a:chExt cx="288000" cy="813431"/>
            </a:xfrm>
          </p:grpSpPr>
          <p:sp>
            <p:nvSpPr>
              <p:cNvPr id="15" name="矩形 14">
                <a:extLst>
                  <a:ext uri="{FF2B5EF4-FFF2-40B4-BE49-F238E27FC236}">
                    <a16:creationId xmlns:a16="http://schemas.microsoft.com/office/drawing/2014/main" id="{51E5C2E0-E1A6-4A3D-82A8-5ADA26D6A31B}"/>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 name="直線單箭頭接點 18">
                <a:extLst>
                  <a:ext uri="{FF2B5EF4-FFF2-40B4-BE49-F238E27FC236}">
                    <a16:creationId xmlns:a16="http://schemas.microsoft.com/office/drawing/2014/main" id="{4CFB0120-F33F-48CB-A22B-16B52C4209D9}"/>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327653C-8387-4F7D-9B60-A89815B2D95C}"/>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6" name="文字方塊 15">
                  <a:extLst>
                    <a:ext uri="{FF2B5EF4-FFF2-40B4-BE49-F238E27FC236}">
                      <a16:creationId xmlns:a16="http://schemas.microsoft.com/office/drawing/2014/main" id="{B327653C-8387-4F7D-9B60-A89815B2D95C}"/>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5"/>
                  <a:stretch>
                    <a:fillRect b="-10256"/>
                  </a:stretch>
                </a:blipFill>
              </p:spPr>
              <p:txBody>
                <a:bodyPr/>
                <a:lstStyle/>
                <a:p>
                  <a:r>
                    <a:rPr lang="zh-TW" altLang="en-US">
                      <a:noFill/>
                    </a:rPr>
                    <a:t> </a:t>
                  </a:r>
                </a:p>
              </p:txBody>
            </p:sp>
          </mc:Fallback>
        </mc:AlternateContent>
      </p:grpSp>
      <p:sp>
        <p:nvSpPr>
          <p:cNvPr id="40" name="文字方塊 39">
            <a:extLst>
              <a:ext uri="{FF2B5EF4-FFF2-40B4-BE49-F238E27FC236}">
                <a16:creationId xmlns:a16="http://schemas.microsoft.com/office/drawing/2014/main" id="{48047BE0-D0E9-4803-A070-A7783EA9F01F}"/>
              </a:ext>
            </a:extLst>
          </p:cNvPr>
          <p:cNvSpPr txBox="1"/>
          <p:nvPr/>
        </p:nvSpPr>
        <p:spPr>
          <a:xfrm>
            <a:off x="5259587" y="106115"/>
            <a:ext cx="3840106" cy="523220"/>
          </a:xfrm>
          <a:prstGeom prst="rect">
            <a:avLst/>
          </a:prstGeom>
          <a:noFill/>
        </p:spPr>
        <p:txBody>
          <a:bodyPr wrap="square" rtlCol="0">
            <a:spAutoFit/>
          </a:bodyPr>
          <a:lstStyle/>
          <a:p>
            <a:r>
              <a:rPr lang="en-US" altLang="zh-TW" sz="2800" dirty="0"/>
              <a:t>(</a:t>
            </a:r>
            <a:r>
              <a:rPr lang="en-US" altLang="zh-TW" sz="2800" b="1" dirty="0">
                <a:solidFill>
                  <a:schemeClr val="accent6">
                    <a:lumMod val="75000"/>
                  </a:schemeClr>
                </a:solidFill>
              </a:rPr>
              <a:t>2 heads as example</a:t>
            </a:r>
            <a:r>
              <a:rPr lang="en-US" altLang="zh-TW" sz="2800" dirty="0"/>
              <a:t>)</a:t>
            </a:r>
            <a:endParaRPr lang="zh-TW" altLang="en-US" sz="2800" dirty="0"/>
          </a:p>
        </p:txBody>
      </p:sp>
      <p:sp>
        <p:nvSpPr>
          <p:cNvPr id="54" name="矩形 53">
            <a:extLst>
              <a:ext uri="{FF2B5EF4-FFF2-40B4-BE49-F238E27FC236}">
                <a16:creationId xmlns:a16="http://schemas.microsoft.com/office/drawing/2014/main" id="{E221CF90-0A7D-4C0E-A2CC-15ED7B86ED19}"/>
              </a:ext>
            </a:extLst>
          </p:cNvPr>
          <p:cNvSpPr/>
          <p:nvPr/>
        </p:nvSpPr>
        <p:spPr>
          <a:xfrm>
            <a:off x="677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8BC01294-7889-4FBA-B708-F74A49C81C8C}"/>
                  </a:ext>
                </a:extLst>
              </p:cNvPr>
              <p:cNvSpPr txBox="1"/>
              <p:nvPr/>
            </p:nvSpPr>
            <p:spPr>
              <a:xfrm>
                <a:off x="1293351" y="34449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63" name="文字方塊 62">
                <a:extLst>
                  <a:ext uri="{FF2B5EF4-FFF2-40B4-BE49-F238E27FC236}">
                    <a16:creationId xmlns:a16="http://schemas.microsoft.com/office/drawing/2014/main" id="{8BC01294-7889-4FBA-B708-F74A49C81C8C}"/>
                  </a:ext>
                </a:extLst>
              </p:cNvPr>
              <p:cNvSpPr txBox="1">
                <a:spLocks noRot="1" noChangeAspect="1" noMove="1" noResize="1" noEditPoints="1" noAdjustHandles="1" noChangeArrowheads="1" noChangeShapeType="1" noTextEdit="1"/>
              </p:cNvSpPr>
              <p:nvPr/>
            </p:nvSpPr>
            <p:spPr>
              <a:xfrm>
                <a:off x="1293351" y="3444906"/>
                <a:ext cx="715161" cy="473591"/>
              </a:xfrm>
              <a:prstGeom prst="rect">
                <a:avLst/>
              </a:prstGeom>
              <a:blipFill>
                <a:blip r:embed="rId6"/>
                <a:stretch>
                  <a:fillRect b="-10256"/>
                </a:stretch>
              </a:blipFill>
            </p:spPr>
            <p:txBody>
              <a:bodyPr/>
              <a:lstStyle/>
              <a:p>
                <a:r>
                  <a:rPr lang="zh-TW" altLang="en-US">
                    <a:noFill/>
                  </a:rPr>
                  <a:t> </a:t>
                </a:r>
              </a:p>
            </p:txBody>
          </p:sp>
        </mc:Fallback>
      </mc:AlternateContent>
      <p:sp>
        <p:nvSpPr>
          <p:cNvPr id="64" name="矩形 63">
            <a:extLst>
              <a:ext uri="{FF2B5EF4-FFF2-40B4-BE49-F238E27FC236}">
                <a16:creationId xmlns:a16="http://schemas.microsoft.com/office/drawing/2014/main" id="{55E8DCFD-87AC-4F39-838D-EAF48E1AA2C6}"/>
              </a:ext>
            </a:extLst>
          </p:cNvPr>
          <p:cNvSpPr/>
          <p:nvPr/>
        </p:nvSpPr>
        <p:spPr>
          <a:xfrm>
            <a:off x="1397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4340317-C68A-4B3D-9D7E-4687FBD9262D}"/>
                  </a:ext>
                </a:extLst>
              </p:cNvPr>
              <p:cNvSpPr txBox="1"/>
              <p:nvPr/>
            </p:nvSpPr>
            <p:spPr>
              <a:xfrm>
                <a:off x="554293" y="343492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65" name="文字方塊 64">
                <a:extLst>
                  <a:ext uri="{FF2B5EF4-FFF2-40B4-BE49-F238E27FC236}">
                    <a16:creationId xmlns:a16="http://schemas.microsoft.com/office/drawing/2014/main" id="{04340317-C68A-4B3D-9D7E-4687FBD9262D}"/>
                  </a:ext>
                </a:extLst>
              </p:cNvPr>
              <p:cNvSpPr txBox="1">
                <a:spLocks noRot="1" noChangeAspect="1" noMove="1" noResize="1" noEditPoints="1" noAdjustHandles="1" noChangeArrowheads="1" noChangeShapeType="1" noTextEdit="1"/>
              </p:cNvSpPr>
              <p:nvPr/>
            </p:nvSpPr>
            <p:spPr>
              <a:xfrm>
                <a:off x="554293" y="3434925"/>
                <a:ext cx="715161" cy="473591"/>
              </a:xfrm>
              <a:prstGeom prst="rect">
                <a:avLst/>
              </a:prstGeom>
              <a:blipFill>
                <a:blip r:embed="rId7"/>
                <a:stretch>
                  <a:fillRect b="-10256"/>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70B5727-0DE9-417A-808A-F9623AEECD30}"/>
              </a:ext>
            </a:extLst>
          </p:cNvPr>
          <p:cNvCxnSpPr>
            <a:cxnSpLocks/>
          </p:cNvCxnSpPr>
          <p:nvPr/>
        </p:nvCxnSpPr>
        <p:spPr>
          <a:xfrm>
            <a:off x="2276468"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237FA8A2-F1D5-42CD-B9AF-4A324B1D141B}"/>
              </a:ext>
            </a:extLst>
          </p:cNvPr>
          <p:cNvCxnSpPr>
            <a:cxnSpLocks/>
          </p:cNvCxnSpPr>
          <p:nvPr/>
        </p:nvCxnSpPr>
        <p:spPr>
          <a:xfrm flipV="1">
            <a:off x="2254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554DB6FE-A524-4174-B121-6791CCB6A187}"/>
              </a:ext>
            </a:extLst>
          </p:cNvPr>
          <p:cNvCxnSpPr>
            <a:cxnSpLocks/>
          </p:cNvCxnSpPr>
          <p:nvPr/>
        </p:nvCxnSpPr>
        <p:spPr>
          <a:xfrm flipV="1">
            <a:off x="2954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8AC16EE-707D-4413-85C3-7E75144290EF}"/>
              </a:ext>
            </a:extLst>
          </p:cNvPr>
          <p:cNvSpPr/>
          <p:nvPr/>
        </p:nvSpPr>
        <p:spPr>
          <a:xfrm>
            <a:off x="2110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EDF4CA8B-ACE4-4BAC-ADA9-8F1A37D8CCD6}"/>
                  </a:ext>
                </a:extLst>
              </p:cNvPr>
              <p:cNvSpPr txBox="1"/>
              <p:nvPr/>
            </p:nvSpPr>
            <p:spPr>
              <a:xfrm>
                <a:off x="2726742" y="344279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85" name="文字方塊 84">
                <a:extLst>
                  <a:ext uri="{FF2B5EF4-FFF2-40B4-BE49-F238E27FC236}">
                    <a16:creationId xmlns:a16="http://schemas.microsoft.com/office/drawing/2014/main" id="{EDF4CA8B-ACE4-4BAC-ADA9-8F1A37D8CCD6}"/>
                  </a:ext>
                </a:extLst>
              </p:cNvPr>
              <p:cNvSpPr txBox="1">
                <a:spLocks noRot="1" noChangeAspect="1" noMove="1" noResize="1" noEditPoints="1" noAdjustHandles="1" noChangeArrowheads="1" noChangeShapeType="1" noTextEdit="1"/>
              </p:cNvSpPr>
              <p:nvPr/>
            </p:nvSpPr>
            <p:spPr>
              <a:xfrm>
                <a:off x="2726742" y="3442794"/>
                <a:ext cx="715161" cy="473591"/>
              </a:xfrm>
              <a:prstGeom prst="rect">
                <a:avLst/>
              </a:prstGeom>
              <a:blipFill>
                <a:blip r:embed="rId8"/>
                <a:stretch>
                  <a:fillRect/>
                </a:stretch>
              </a:blipFill>
            </p:spPr>
            <p:txBody>
              <a:bodyPr/>
              <a:lstStyle/>
              <a:p>
                <a:r>
                  <a:rPr lang="zh-TW" altLang="en-US">
                    <a:noFill/>
                  </a:rPr>
                  <a:t> </a:t>
                </a:r>
              </a:p>
            </p:txBody>
          </p:sp>
        </mc:Fallback>
      </mc:AlternateContent>
      <p:sp>
        <p:nvSpPr>
          <p:cNvPr id="86" name="矩形 85">
            <a:extLst>
              <a:ext uri="{FF2B5EF4-FFF2-40B4-BE49-F238E27FC236}">
                <a16:creationId xmlns:a16="http://schemas.microsoft.com/office/drawing/2014/main" id="{A283BE6A-E96F-404C-B925-4A5CF53515E9}"/>
              </a:ext>
            </a:extLst>
          </p:cNvPr>
          <p:cNvSpPr/>
          <p:nvPr/>
        </p:nvSpPr>
        <p:spPr>
          <a:xfrm>
            <a:off x="2830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8B39BD47-3F92-40C9-AEB1-ECC528E5B0A9}"/>
                  </a:ext>
                </a:extLst>
              </p:cNvPr>
              <p:cNvSpPr txBox="1"/>
              <p:nvPr/>
            </p:nvSpPr>
            <p:spPr>
              <a:xfrm>
                <a:off x="2008962" y="343410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87" name="文字方塊 86">
                <a:extLst>
                  <a:ext uri="{FF2B5EF4-FFF2-40B4-BE49-F238E27FC236}">
                    <a16:creationId xmlns:a16="http://schemas.microsoft.com/office/drawing/2014/main" id="{8B39BD47-3F92-40C9-AEB1-ECC528E5B0A9}"/>
                  </a:ext>
                </a:extLst>
              </p:cNvPr>
              <p:cNvSpPr txBox="1">
                <a:spLocks noRot="1" noChangeAspect="1" noMove="1" noResize="1" noEditPoints="1" noAdjustHandles="1" noChangeArrowheads="1" noChangeShapeType="1" noTextEdit="1"/>
              </p:cNvSpPr>
              <p:nvPr/>
            </p:nvSpPr>
            <p:spPr>
              <a:xfrm>
                <a:off x="2008962" y="3434108"/>
                <a:ext cx="715161" cy="473591"/>
              </a:xfrm>
              <a:prstGeom prst="rect">
                <a:avLst/>
              </a:prstGeom>
              <a:blipFill>
                <a:blip r:embed="rId9"/>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99FA4966-947C-4D89-8863-E3158BD623B4}"/>
              </a:ext>
            </a:extLst>
          </p:cNvPr>
          <p:cNvCxnSpPr>
            <a:cxnSpLocks/>
          </p:cNvCxnSpPr>
          <p:nvPr/>
        </p:nvCxnSpPr>
        <p:spPr>
          <a:xfrm>
            <a:off x="3570630"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D8C94F5-7013-4A18-A148-966A3554B83D}"/>
              </a:ext>
            </a:extLst>
          </p:cNvPr>
          <p:cNvCxnSpPr>
            <a:cxnSpLocks/>
          </p:cNvCxnSpPr>
          <p:nvPr/>
        </p:nvCxnSpPr>
        <p:spPr>
          <a:xfrm flipV="1">
            <a:off x="3548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B8EBC7C4-AE97-4A58-9D77-A5533426A057}"/>
              </a:ext>
            </a:extLst>
          </p:cNvPr>
          <p:cNvCxnSpPr>
            <a:cxnSpLocks/>
          </p:cNvCxnSpPr>
          <p:nvPr/>
        </p:nvCxnSpPr>
        <p:spPr>
          <a:xfrm flipV="1">
            <a:off x="4248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99928ECE-5F92-4944-8DEC-961DAF7A6383}"/>
              </a:ext>
            </a:extLst>
          </p:cNvPr>
          <p:cNvSpPr/>
          <p:nvPr/>
        </p:nvSpPr>
        <p:spPr>
          <a:xfrm>
            <a:off x="3404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FB089001-CD01-40FC-BFE7-FCDB2C2C2255}"/>
                  </a:ext>
                </a:extLst>
              </p:cNvPr>
              <p:cNvSpPr txBox="1"/>
              <p:nvPr/>
            </p:nvSpPr>
            <p:spPr>
              <a:xfrm>
                <a:off x="4020904" y="3439863"/>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93" name="文字方塊 92">
                <a:extLst>
                  <a:ext uri="{FF2B5EF4-FFF2-40B4-BE49-F238E27FC236}">
                    <a16:creationId xmlns:a16="http://schemas.microsoft.com/office/drawing/2014/main" id="{FB089001-CD01-40FC-BFE7-FCDB2C2C2255}"/>
                  </a:ext>
                </a:extLst>
              </p:cNvPr>
              <p:cNvSpPr txBox="1">
                <a:spLocks noRot="1" noChangeAspect="1" noMove="1" noResize="1" noEditPoints="1" noAdjustHandles="1" noChangeArrowheads="1" noChangeShapeType="1" noTextEdit="1"/>
              </p:cNvSpPr>
              <p:nvPr/>
            </p:nvSpPr>
            <p:spPr>
              <a:xfrm>
                <a:off x="4020904" y="3439863"/>
                <a:ext cx="715161" cy="473591"/>
              </a:xfrm>
              <a:prstGeom prst="rect">
                <a:avLst/>
              </a:prstGeom>
              <a:blipFill>
                <a:blip r:embed="rId10"/>
                <a:stretch>
                  <a:fillRect/>
                </a:stretch>
              </a:blipFill>
            </p:spPr>
            <p:txBody>
              <a:bodyPr/>
              <a:lstStyle/>
              <a:p>
                <a:r>
                  <a:rPr lang="zh-TW" altLang="en-US">
                    <a:noFill/>
                  </a:rPr>
                  <a:t> </a:t>
                </a:r>
              </a:p>
            </p:txBody>
          </p:sp>
        </mc:Fallback>
      </mc:AlternateContent>
      <p:sp>
        <p:nvSpPr>
          <p:cNvPr id="94" name="矩形 93">
            <a:extLst>
              <a:ext uri="{FF2B5EF4-FFF2-40B4-BE49-F238E27FC236}">
                <a16:creationId xmlns:a16="http://schemas.microsoft.com/office/drawing/2014/main" id="{707C68F1-12A8-468A-9EE4-D4AACADC6FA7}"/>
              </a:ext>
            </a:extLst>
          </p:cNvPr>
          <p:cNvSpPr/>
          <p:nvPr/>
        </p:nvSpPr>
        <p:spPr>
          <a:xfrm>
            <a:off x="4124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A6D8155C-3A19-4A2C-B8CE-80721882E0AA}"/>
                  </a:ext>
                </a:extLst>
              </p:cNvPr>
              <p:cNvSpPr txBox="1"/>
              <p:nvPr/>
            </p:nvSpPr>
            <p:spPr>
              <a:xfrm>
                <a:off x="3357589" y="342891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95" name="文字方塊 94">
                <a:extLst>
                  <a:ext uri="{FF2B5EF4-FFF2-40B4-BE49-F238E27FC236}">
                    <a16:creationId xmlns:a16="http://schemas.microsoft.com/office/drawing/2014/main" id="{A6D8155C-3A19-4A2C-B8CE-80721882E0AA}"/>
                  </a:ext>
                </a:extLst>
              </p:cNvPr>
              <p:cNvSpPr txBox="1">
                <a:spLocks noRot="1" noChangeAspect="1" noMove="1" noResize="1" noEditPoints="1" noAdjustHandles="1" noChangeArrowheads="1" noChangeShapeType="1" noTextEdit="1"/>
              </p:cNvSpPr>
              <p:nvPr/>
            </p:nvSpPr>
            <p:spPr>
              <a:xfrm>
                <a:off x="3357589" y="3428914"/>
                <a:ext cx="715161" cy="473591"/>
              </a:xfrm>
              <a:prstGeom prst="rect">
                <a:avLst/>
              </a:prstGeom>
              <a:blipFill>
                <a:blip r:embed="rId11"/>
                <a:stretch>
                  <a:fillRect/>
                </a:stretch>
              </a:blipFill>
            </p:spPr>
            <p:txBody>
              <a:bodyPr/>
              <a:lstStyle/>
              <a:p>
                <a:r>
                  <a:rPr lang="zh-TW" altLang="en-US">
                    <a:noFill/>
                  </a:rPr>
                  <a:t> </a:t>
                </a:r>
              </a:p>
            </p:txBody>
          </p:sp>
        </mc:Fallback>
      </mc:AlternateContent>
      <p:cxnSp>
        <p:nvCxnSpPr>
          <p:cNvPr id="136" name="直線單箭頭接點 135">
            <a:extLst>
              <a:ext uri="{FF2B5EF4-FFF2-40B4-BE49-F238E27FC236}">
                <a16:creationId xmlns:a16="http://schemas.microsoft.com/office/drawing/2014/main" id="{BCD0C340-0787-45EC-9B0A-AE706691A384}"/>
              </a:ext>
            </a:extLst>
          </p:cNvPr>
          <p:cNvCxnSpPr>
            <a:cxnSpLocks/>
          </p:cNvCxnSpPr>
          <p:nvPr/>
        </p:nvCxnSpPr>
        <p:spPr>
          <a:xfrm flipV="1">
            <a:off x="6915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F24611BE-7DBD-424E-933F-D5B988827534}"/>
              </a:ext>
            </a:extLst>
          </p:cNvPr>
          <p:cNvCxnSpPr>
            <a:cxnSpLocks/>
          </p:cNvCxnSpPr>
          <p:nvPr/>
        </p:nvCxnSpPr>
        <p:spPr>
          <a:xfrm flipV="1">
            <a:off x="8209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6B849B5-65EB-4729-9BA0-9E8295B706E2}"/>
              </a:ext>
            </a:extLst>
          </p:cNvPr>
          <p:cNvCxnSpPr>
            <a:cxnSpLocks/>
          </p:cNvCxnSpPr>
          <p:nvPr/>
        </p:nvCxnSpPr>
        <p:spPr>
          <a:xfrm>
            <a:off x="5162431"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A32D30F5-9C59-406C-AE2F-DE24A3834CEA}"/>
              </a:ext>
            </a:extLst>
          </p:cNvPr>
          <p:cNvCxnSpPr>
            <a:cxnSpLocks/>
          </p:cNvCxnSpPr>
          <p:nvPr/>
        </p:nvCxnSpPr>
        <p:spPr>
          <a:xfrm flipV="1">
            <a:off x="5482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8636021D-BDCD-49E8-B26B-01EDEC5BE58C}"/>
              </a:ext>
            </a:extLst>
          </p:cNvPr>
          <p:cNvCxnSpPr>
            <a:cxnSpLocks/>
          </p:cNvCxnSpPr>
          <p:nvPr/>
        </p:nvCxnSpPr>
        <p:spPr>
          <a:xfrm flipV="1">
            <a:off x="5140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58BC020D-9550-4987-8E6C-B6C9A14C0DCA}"/>
              </a:ext>
            </a:extLst>
          </p:cNvPr>
          <p:cNvCxnSpPr>
            <a:cxnSpLocks/>
          </p:cNvCxnSpPr>
          <p:nvPr/>
        </p:nvCxnSpPr>
        <p:spPr>
          <a:xfrm flipV="1">
            <a:off x="5839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624EE3C0-1EE9-49DD-AB30-B6C84B10A870}"/>
              </a:ext>
            </a:extLst>
          </p:cNvPr>
          <p:cNvSpPr/>
          <p:nvPr/>
        </p:nvSpPr>
        <p:spPr>
          <a:xfrm>
            <a:off x="6676248" y="605318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EBFD409F-0FB1-4969-B1DD-C786A43EF7EC}"/>
              </a:ext>
            </a:extLst>
          </p:cNvPr>
          <p:cNvSpPr/>
          <p:nvPr/>
        </p:nvSpPr>
        <p:spPr>
          <a:xfrm>
            <a:off x="6755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CDB5045F-D656-4550-8F42-320E4DFF8539}"/>
                  </a:ext>
                </a:extLst>
              </p:cNvPr>
              <p:cNvSpPr txBox="1"/>
              <p:nvPr/>
            </p:nvSpPr>
            <p:spPr>
              <a:xfrm>
                <a:off x="6573992" y="502283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CDB5045F-D656-4550-8F42-320E4DFF8539}"/>
                  </a:ext>
                </a:extLst>
              </p:cNvPr>
              <p:cNvSpPr txBox="1">
                <a:spLocks noRot="1" noChangeAspect="1" noMove="1" noResize="1" noEditPoints="1" noAdjustHandles="1" noChangeArrowheads="1" noChangeShapeType="1" noTextEdit="1"/>
              </p:cNvSpPr>
              <p:nvPr/>
            </p:nvSpPr>
            <p:spPr>
              <a:xfrm>
                <a:off x="6573992" y="5022839"/>
                <a:ext cx="715161" cy="473591"/>
              </a:xfrm>
              <a:prstGeom prst="rect">
                <a:avLst/>
              </a:prstGeom>
              <a:blipFill>
                <a:blip r:embed="rId12"/>
                <a:stretch>
                  <a:fillRect/>
                </a:stretch>
              </a:blipFill>
            </p:spPr>
            <p:txBody>
              <a:bodyPr/>
              <a:lstStyle/>
              <a:p>
                <a:r>
                  <a:rPr lang="zh-TW" altLang="en-US">
                    <a:noFill/>
                  </a:rPr>
                  <a:t> </a:t>
                </a:r>
              </a:p>
            </p:txBody>
          </p:sp>
        </mc:Fallback>
      </mc:AlternateContent>
      <p:cxnSp>
        <p:nvCxnSpPr>
          <p:cNvPr id="145" name="直線單箭頭接點 144">
            <a:extLst>
              <a:ext uri="{FF2B5EF4-FFF2-40B4-BE49-F238E27FC236}">
                <a16:creationId xmlns:a16="http://schemas.microsoft.com/office/drawing/2014/main" id="{A8AFCAAF-10B3-4B78-9D58-560632F4C7E1}"/>
              </a:ext>
            </a:extLst>
          </p:cNvPr>
          <p:cNvCxnSpPr>
            <a:cxnSpLocks/>
          </p:cNvCxnSpPr>
          <p:nvPr/>
        </p:nvCxnSpPr>
        <p:spPr>
          <a:xfrm flipV="1">
            <a:off x="6908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AFC4CAD1-3CC4-4B14-BB30-F9DDD953646F}"/>
              </a:ext>
            </a:extLst>
          </p:cNvPr>
          <p:cNvCxnSpPr>
            <a:cxnSpLocks/>
          </p:cNvCxnSpPr>
          <p:nvPr/>
        </p:nvCxnSpPr>
        <p:spPr>
          <a:xfrm>
            <a:off x="5461411"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群組 146">
            <a:extLst>
              <a:ext uri="{FF2B5EF4-FFF2-40B4-BE49-F238E27FC236}">
                <a16:creationId xmlns:a16="http://schemas.microsoft.com/office/drawing/2014/main" id="{8323770B-696E-42E2-ACD3-663DBB3F91C6}"/>
              </a:ext>
            </a:extLst>
          </p:cNvPr>
          <p:cNvGrpSpPr/>
          <p:nvPr/>
        </p:nvGrpSpPr>
        <p:grpSpPr>
          <a:xfrm>
            <a:off x="7872790" y="4975022"/>
            <a:ext cx="715161" cy="813431"/>
            <a:chOff x="3154887" y="3748362"/>
            <a:chExt cx="715161" cy="813431"/>
          </a:xfrm>
        </p:grpSpPr>
        <p:sp>
          <p:nvSpPr>
            <p:cNvPr id="148" name="矩形 147">
              <a:extLst>
                <a:ext uri="{FF2B5EF4-FFF2-40B4-BE49-F238E27FC236}">
                  <a16:creationId xmlns:a16="http://schemas.microsoft.com/office/drawing/2014/main" id="{9B36872D-A4A6-45F8-8A67-C6C52DF3A85E}"/>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AAB99A89-8376-43D3-AE0C-D0ABD7C02F0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49" name="文字方塊 148">
                  <a:extLst>
                    <a:ext uri="{FF2B5EF4-FFF2-40B4-BE49-F238E27FC236}">
                      <a16:creationId xmlns:a16="http://schemas.microsoft.com/office/drawing/2014/main" id="{AAB99A89-8376-43D3-AE0C-D0ABD7C02F0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3"/>
                  <a:stretch>
                    <a:fillRect/>
                  </a:stretch>
                </a:blipFill>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22B55BC7-1769-4A89-97BC-FF8D23C60FE0}"/>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1823B9F6-342A-4423-AD7F-AA9C79DCB9D4}"/>
                  </a:ext>
                </a:extLst>
              </p:cNvPr>
              <p:cNvSpPr txBox="1"/>
              <p:nvPr/>
            </p:nvSpPr>
            <p:spPr>
              <a:xfrm>
                <a:off x="6583773" y="61215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51" name="文字方塊 150">
                <a:extLst>
                  <a:ext uri="{FF2B5EF4-FFF2-40B4-BE49-F238E27FC236}">
                    <a16:creationId xmlns:a16="http://schemas.microsoft.com/office/drawing/2014/main" id="{1823B9F6-342A-4423-AD7F-AA9C79DCB9D4}"/>
                  </a:ext>
                </a:extLst>
              </p:cNvPr>
              <p:cNvSpPr txBox="1">
                <a:spLocks noRot="1" noChangeAspect="1" noMove="1" noResize="1" noEditPoints="1" noAdjustHandles="1" noChangeArrowheads="1" noChangeShapeType="1" noTextEdit="1"/>
              </p:cNvSpPr>
              <p:nvPr/>
            </p:nvSpPr>
            <p:spPr>
              <a:xfrm>
                <a:off x="6583773" y="6121590"/>
                <a:ext cx="715161" cy="473591"/>
              </a:xfrm>
              <a:prstGeom prst="rect">
                <a:avLst/>
              </a:prstGeom>
              <a:blipFill>
                <a:blip r:embed="rId14"/>
                <a:stretch>
                  <a:fillRect/>
                </a:stretch>
              </a:blipFill>
            </p:spPr>
            <p:txBody>
              <a:bodyPr/>
              <a:lstStyle/>
              <a:p>
                <a:r>
                  <a:rPr lang="zh-TW" altLang="en-US">
                    <a:noFill/>
                  </a:rPr>
                  <a:t> </a:t>
                </a:r>
              </a:p>
            </p:txBody>
          </p:sp>
        </mc:Fallback>
      </mc:AlternateContent>
      <p:grpSp>
        <p:nvGrpSpPr>
          <p:cNvPr id="152" name="群組 151">
            <a:extLst>
              <a:ext uri="{FF2B5EF4-FFF2-40B4-BE49-F238E27FC236}">
                <a16:creationId xmlns:a16="http://schemas.microsoft.com/office/drawing/2014/main" id="{1F5C46DB-D09F-4D1A-B9CA-3BF24D986FA3}"/>
              </a:ext>
            </a:extLst>
          </p:cNvPr>
          <p:cNvGrpSpPr/>
          <p:nvPr/>
        </p:nvGrpSpPr>
        <p:grpSpPr>
          <a:xfrm>
            <a:off x="5150556" y="4975022"/>
            <a:ext cx="715161" cy="813431"/>
            <a:chOff x="1299972" y="3748362"/>
            <a:chExt cx="715161" cy="813431"/>
          </a:xfrm>
        </p:grpSpPr>
        <p:grpSp>
          <p:nvGrpSpPr>
            <p:cNvPr id="153" name="群組 152">
              <a:extLst>
                <a:ext uri="{FF2B5EF4-FFF2-40B4-BE49-F238E27FC236}">
                  <a16:creationId xmlns:a16="http://schemas.microsoft.com/office/drawing/2014/main" id="{AE8154E4-D37E-4827-BE33-1ADFCE55FA94}"/>
                </a:ext>
              </a:extLst>
            </p:cNvPr>
            <p:cNvGrpSpPr/>
            <p:nvPr/>
          </p:nvGrpSpPr>
          <p:grpSpPr>
            <a:xfrm>
              <a:off x="1488062" y="3748362"/>
              <a:ext cx="288000" cy="813431"/>
              <a:chOff x="2212165" y="3748362"/>
              <a:chExt cx="288000" cy="813431"/>
            </a:xfrm>
          </p:grpSpPr>
          <p:sp>
            <p:nvSpPr>
              <p:cNvPr id="155" name="矩形 154">
                <a:extLst>
                  <a:ext uri="{FF2B5EF4-FFF2-40B4-BE49-F238E27FC236}">
                    <a16:creationId xmlns:a16="http://schemas.microsoft.com/office/drawing/2014/main" id="{A7FC94DC-4C30-4E55-B3BB-38B4D7421A06}"/>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6" name="直線單箭頭接點 155">
                <a:extLst>
                  <a:ext uri="{FF2B5EF4-FFF2-40B4-BE49-F238E27FC236}">
                    <a16:creationId xmlns:a16="http://schemas.microsoft.com/office/drawing/2014/main" id="{CFD41D93-EBE4-44E2-9AD0-D7EB7A6A957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2B091D5-5DFD-4BCB-8E6D-ABD6C8609303}"/>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𝑗</m:t>
                            </m:r>
                          </m:sup>
                        </m:sSup>
                      </m:oMath>
                    </m:oMathPara>
                  </a14:m>
                  <a:endParaRPr lang="zh-TW" altLang="en-US" sz="2400" dirty="0"/>
                </a:p>
              </p:txBody>
            </p:sp>
          </mc:Choice>
          <mc:Fallback xmlns="">
            <p:sp>
              <p:nvSpPr>
                <p:cNvPr id="154" name="文字方塊 153">
                  <a:extLst>
                    <a:ext uri="{FF2B5EF4-FFF2-40B4-BE49-F238E27FC236}">
                      <a16:creationId xmlns:a16="http://schemas.microsoft.com/office/drawing/2014/main" id="{42B091D5-5DFD-4BCB-8E6D-ABD6C8609303}"/>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5"/>
                  <a:stretch>
                    <a:fillRect b="-8974"/>
                  </a:stretch>
                </a:blipFill>
              </p:spPr>
              <p:txBody>
                <a:bodyPr/>
                <a:lstStyle/>
                <a:p>
                  <a:r>
                    <a:rPr lang="zh-TW" altLang="en-US">
                      <a:noFill/>
                    </a:rPr>
                    <a:t> </a:t>
                  </a:r>
                </a:p>
              </p:txBody>
            </p:sp>
          </mc:Fallback>
        </mc:AlternateContent>
      </p:grpSp>
      <p:sp>
        <p:nvSpPr>
          <p:cNvPr id="157" name="矩形 156">
            <a:extLst>
              <a:ext uri="{FF2B5EF4-FFF2-40B4-BE49-F238E27FC236}">
                <a16:creationId xmlns:a16="http://schemas.microsoft.com/office/drawing/2014/main" id="{1BC277D8-1DB5-41E0-AADD-C26534F108A3}"/>
              </a:ext>
            </a:extLst>
          </p:cNvPr>
          <p:cNvSpPr/>
          <p:nvPr/>
        </p:nvSpPr>
        <p:spPr>
          <a:xfrm>
            <a:off x="4996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DFD6171F-8E7D-4038-BC94-2C90BE25AE41}"/>
                  </a:ext>
                </a:extLst>
              </p:cNvPr>
              <p:cNvSpPr txBox="1"/>
              <p:nvPr/>
            </p:nvSpPr>
            <p:spPr>
              <a:xfrm>
                <a:off x="5612705" y="341368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58" name="文字方塊 157">
                <a:extLst>
                  <a:ext uri="{FF2B5EF4-FFF2-40B4-BE49-F238E27FC236}">
                    <a16:creationId xmlns:a16="http://schemas.microsoft.com/office/drawing/2014/main" id="{DFD6171F-8E7D-4038-BC94-2C90BE25AE41}"/>
                  </a:ext>
                </a:extLst>
              </p:cNvPr>
              <p:cNvSpPr txBox="1">
                <a:spLocks noRot="1" noChangeAspect="1" noMove="1" noResize="1" noEditPoints="1" noAdjustHandles="1" noChangeArrowheads="1" noChangeShapeType="1" noTextEdit="1"/>
              </p:cNvSpPr>
              <p:nvPr/>
            </p:nvSpPr>
            <p:spPr>
              <a:xfrm>
                <a:off x="5612705" y="3413687"/>
                <a:ext cx="715161" cy="473591"/>
              </a:xfrm>
              <a:prstGeom prst="rect">
                <a:avLst/>
              </a:prstGeom>
              <a:blipFill>
                <a:blip r:embed="rId16"/>
                <a:stretch>
                  <a:fillRect b="-8974"/>
                </a:stretch>
              </a:blipFill>
            </p:spPr>
            <p:txBody>
              <a:bodyPr/>
              <a:lstStyle/>
              <a:p>
                <a:r>
                  <a:rPr lang="zh-TW" altLang="en-US">
                    <a:noFill/>
                  </a:rPr>
                  <a:t> </a:t>
                </a:r>
              </a:p>
            </p:txBody>
          </p:sp>
        </mc:Fallback>
      </mc:AlternateContent>
      <p:sp>
        <p:nvSpPr>
          <p:cNvPr id="159" name="矩形 158">
            <a:extLst>
              <a:ext uri="{FF2B5EF4-FFF2-40B4-BE49-F238E27FC236}">
                <a16:creationId xmlns:a16="http://schemas.microsoft.com/office/drawing/2014/main" id="{D894C578-DF7D-407A-9534-3E9D345E3EAC}"/>
              </a:ext>
            </a:extLst>
          </p:cNvPr>
          <p:cNvSpPr/>
          <p:nvPr/>
        </p:nvSpPr>
        <p:spPr>
          <a:xfrm>
            <a:off x="5716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D4E6863D-4EC1-45B6-AE20-803112A8F46D}"/>
                  </a:ext>
                </a:extLst>
              </p:cNvPr>
              <p:cNvSpPr txBox="1"/>
              <p:nvPr/>
            </p:nvSpPr>
            <p:spPr>
              <a:xfrm>
                <a:off x="4873647" y="34037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𝑞</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60" name="文字方塊 159">
                <a:extLst>
                  <a:ext uri="{FF2B5EF4-FFF2-40B4-BE49-F238E27FC236}">
                    <a16:creationId xmlns:a16="http://schemas.microsoft.com/office/drawing/2014/main" id="{D4E6863D-4EC1-45B6-AE20-803112A8F46D}"/>
                  </a:ext>
                </a:extLst>
              </p:cNvPr>
              <p:cNvSpPr txBox="1">
                <a:spLocks noRot="1" noChangeAspect="1" noMove="1" noResize="1" noEditPoints="1" noAdjustHandles="1" noChangeArrowheads="1" noChangeShapeType="1" noTextEdit="1"/>
              </p:cNvSpPr>
              <p:nvPr/>
            </p:nvSpPr>
            <p:spPr>
              <a:xfrm>
                <a:off x="4873647" y="3403706"/>
                <a:ext cx="715161" cy="473591"/>
              </a:xfrm>
              <a:prstGeom prst="rect">
                <a:avLst/>
              </a:prstGeom>
              <a:blipFill>
                <a:blip r:embed="rId17"/>
                <a:stretch>
                  <a:fillRect b="-10256"/>
                </a:stretch>
              </a:blipFill>
            </p:spPr>
            <p:txBody>
              <a:bodyPr/>
              <a:lstStyle/>
              <a:p>
                <a:r>
                  <a:rPr lang="zh-TW" altLang="en-US">
                    <a:noFill/>
                  </a:rPr>
                  <a:t> </a:t>
                </a:r>
              </a:p>
            </p:txBody>
          </p:sp>
        </mc:Fallback>
      </mc:AlternateContent>
      <p:cxnSp>
        <p:nvCxnSpPr>
          <p:cNvPr id="162" name="直線單箭頭接點 161">
            <a:extLst>
              <a:ext uri="{FF2B5EF4-FFF2-40B4-BE49-F238E27FC236}">
                <a16:creationId xmlns:a16="http://schemas.microsoft.com/office/drawing/2014/main" id="{E39BDB91-DBF6-4144-86B6-4D1801C28215}"/>
              </a:ext>
            </a:extLst>
          </p:cNvPr>
          <p:cNvCxnSpPr>
            <a:cxnSpLocks/>
          </p:cNvCxnSpPr>
          <p:nvPr/>
        </p:nvCxnSpPr>
        <p:spPr>
          <a:xfrm>
            <a:off x="6595822"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247A413-CB58-4A93-BF6C-C8077A5E86C4}"/>
              </a:ext>
            </a:extLst>
          </p:cNvPr>
          <p:cNvCxnSpPr>
            <a:cxnSpLocks/>
          </p:cNvCxnSpPr>
          <p:nvPr/>
        </p:nvCxnSpPr>
        <p:spPr>
          <a:xfrm flipV="1">
            <a:off x="6573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A5A08BF7-F061-4887-8ABA-D5BE774D695B}"/>
              </a:ext>
            </a:extLst>
          </p:cNvPr>
          <p:cNvCxnSpPr>
            <a:cxnSpLocks/>
          </p:cNvCxnSpPr>
          <p:nvPr/>
        </p:nvCxnSpPr>
        <p:spPr>
          <a:xfrm flipV="1">
            <a:off x="7273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D0427B6D-3431-4783-B2E1-72D686D626F9}"/>
              </a:ext>
            </a:extLst>
          </p:cNvPr>
          <p:cNvSpPr/>
          <p:nvPr/>
        </p:nvSpPr>
        <p:spPr>
          <a:xfrm>
            <a:off x="6429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049B8D0A-1FBF-421E-BEFD-1197C26F1F48}"/>
                  </a:ext>
                </a:extLst>
              </p:cNvPr>
              <p:cNvSpPr txBox="1"/>
              <p:nvPr/>
            </p:nvSpPr>
            <p:spPr>
              <a:xfrm>
                <a:off x="7046096" y="341157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66" name="文字方塊 165">
                <a:extLst>
                  <a:ext uri="{FF2B5EF4-FFF2-40B4-BE49-F238E27FC236}">
                    <a16:creationId xmlns:a16="http://schemas.microsoft.com/office/drawing/2014/main" id="{049B8D0A-1FBF-421E-BEFD-1197C26F1F48}"/>
                  </a:ext>
                </a:extLst>
              </p:cNvPr>
              <p:cNvSpPr txBox="1">
                <a:spLocks noRot="1" noChangeAspect="1" noMove="1" noResize="1" noEditPoints="1" noAdjustHandles="1" noChangeArrowheads="1" noChangeShapeType="1" noTextEdit="1"/>
              </p:cNvSpPr>
              <p:nvPr/>
            </p:nvSpPr>
            <p:spPr>
              <a:xfrm>
                <a:off x="7046096" y="3411575"/>
                <a:ext cx="715161" cy="473591"/>
              </a:xfrm>
              <a:prstGeom prst="rect">
                <a:avLst/>
              </a:prstGeom>
              <a:blipFill>
                <a:blip r:embed="rId18"/>
                <a:stretch>
                  <a:fillRect/>
                </a:stretch>
              </a:blipFill>
            </p:spPr>
            <p:txBody>
              <a:bodyPr/>
              <a:lstStyle/>
              <a:p>
                <a:r>
                  <a:rPr lang="zh-TW" altLang="en-US">
                    <a:noFill/>
                  </a:rPr>
                  <a:t> </a:t>
                </a:r>
              </a:p>
            </p:txBody>
          </p:sp>
        </mc:Fallback>
      </mc:AlternateContent>
      <p:sp>
        <p:nvSpPr>
          <p:cNvPr id="167" name="矩形 166">
            <a:extLst>
              <a:ext uri="{FF2B5EF4-FFF2-40B4-BE49-F238E27FC236}">
                <a16:creationId xmlns:a16="http://schemas.microsoft.com/office/drawing/2014/main" id="{BCF914FA-1ED9-4BA6-90A3-519A5E75006E}"/>
              </a:ext>
            </a:extLst>
          </p:cNvPr>
          <p:cNvSpPr/>
          <p:nvPr/>
        </p:nvSpPr>
        <p:spPr>
          <a:xfrm>
            <a:off x="7149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C3084C0B-494B-4A76-A8B4-A485FA58B444}"/>
                  </a:ext>
                </a:extLst>
              </p:cNvPr>
              <p:cNvSpPr txBox="1"/>
              <p:nvPr/>
            </p:nvSpPr>
            <p:spPr>
              <a:xfrm>
                <a:off x="6328316" y="340288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68" name="文字方塊 167">
                <a:extLst>
                  <a:ext uri="{FF2B5EF4-FFF2-40B4-BE49-F238E27FC236}">
                    <a16:creationId xmlns:a16="http://schemas.microsoft.com/office/drawing/2014/main" id="{C3084C0B-494B-4A76-A8B4-A485FA58B444}"/>
                  </a:ext>
                </a:extLst>
              </p:cNvPr>
              <p:cNvSpPr txBox="1">
                <a:spLocks noRot="1" noChangeAspect="1" noMove="1" noResize="1" noEditPoints="1" noAdjustHandles="1" noChangeArrowheads="1" noChangeShapeType="1" noTextEdit="1"/>
              </p:cNvSpPr>
              <p:nvPr/>
            </p:nvSpPr>
            <p:spPr>
              <a:xfrm>
                <a:off x="6328316" y="3402889"/>
                <a:ext cx="715161" cy="473591"/>
              </a:xfrm>
              <a:prstGeom prst="rect">
                <a:avLst/>
              </a:prstGeom>
              <a:blipFill>
                <a:blip r:embed="rId19"/>
                <a:stretch>
                  <a:fillRect/>
                </a:stretch>
              </a:blipFill>
            </p:spPr>
            <p:txBody>
              <a:bodyPr/>
              <a:lstStyle/>
              <a:p>
                <a:r>
                  <a:rPr lang="zh-TW" altLang="en-US">
                    <a:noFill/>
                  </a:rPr>
                  <a:t> </a:t>
                </a:r>
              </a:p>
            </p:txBody>
          </p:sp>
        </mc:Fallback>
      </mc:AlternateContent>
      <p:cxnSp>
        <p:nvCxnSpPr>
          <p:cNvPr id="169" name="直線單箭頭接點 168">
            <a:extLst>
              <a:ext uri="{FF2B5EF4-FFF2-40B4-BE49-F238E27FC236}">
                <a16:creationId xmlns:a16="http://schemas.microsoft.com/office/drawing/2014/main" id="{18125834-BB27-4104-8BE8-742A89940A8B}"/>
              </a:ext>
            </a:extLst>
          </p:cNvPr>
          <p:cNvCxnSpPr>
            <a:cxnSpLocks/>
          </p:cNvCxnSpPr>
          <p:nvPr/>
        </p:nvCxnSpPr>
        <p:spPr>
          <a:xfrm>
            <a:off x="7889984"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D73B6641-4B45-4FFA-AFEF-9B63389BEF6E}"/>
              </a:ext>
            </a:extLst>
          </p:cNvPr>
          <p:cNvCxnSpPr>
            <a:cxnSpLocks/>
          </p:cNvCxnSpPr>
          <p:nvPr/>
        </p:nvCxnSpPr>
        <p:spPr>
          <a:xfrm flipV="1">
            <a:off x="7868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EC4A417B-89C4-4BB8-9006-F7BE8FB29823}"/>
              </a:ext>
            </a:extLst>
          </p:cNvPr>
          <p:cNvCxnSpPr>
            <a:cxnSpLocks/>
          </p:cNvCxnSpPr>
          <p:nvPr/>
        </p:nvCxnSpPr>
        <p:spPr>
          <a:xfrm flipV="1">
            <a:off x="8567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AA0D07F5-F17A-4A33-8A87-6F438F59BAB2}"/>
              </a:ext>
            </a:extLst>
          </p:cNvPr>
          <p:cNvSpPr/>
          <p:nvPr/>
        </p:nvSpPr>
        <p:spPr>
          <a:xfrm>
            <a:off x="7724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50407BE-769C-4470-9EC6-A20901DDC8CA}"/>
                  </a:ext>
                </a:extLst>
              </p:cNvPr>
              <p:cNvSpPr txBox="1"/>
              <p:nvPr/>
            </p:nvSpPr>
            <p:spPr>
              <a:xfrm>
                <a:off x="8340258" y="340864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D50407BE-769C-4470-9EC6-A20901DDC8CA}"/>
                  </a:ext>
                </a:extLst>
              </p:cNvPr>
              <p:cNvSpPr txBox="1">
                <a:spLocks noRot="1" noChangeAspect="1" noMove="1" noResize="1" noEditPoints="1" noAdjustHandles="1" noChangeArrowheads="1" noChangeShapeType="1" noTextEdit="1"/>
              </p:cNvSpPr>
              <p:nvPr/>
            </p:nvSpPr>
            <p:spPr>
              <a:xfrm>
                <a:off x="8340258" y="3408644"/>
                <a:ext cx="715161" cy="473591"/>
              </a:xfrm>
              <a:prstGeom prst="rect">
                <a:avLst/>
              </a:prstGeom>
              <a:blipFill>
                <a:blip r:embed="rId20"/>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66E2A0A3-9E7B-4E0C-B05F-DCFFCD7CBA43}"/>
              </a:ext>
            </a:extLst>
          </p:cNvPr>
          <p:cNvSpPr/>
          <p:nvPr/>
        </p:nvSpPr>
        <p:spPr>
          <a:xfrm>
            <a:off x="8443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06B0F45E-DF7E-4906-A2A2-1DA5071307CE}"/>
                  </a:ext>
                </a:extLst>
              </p:cNvPr>
              <p:cNvSpPr txBox="1"/>
              <p:nvPr/>
            </p:nvSpPr>
            <p:spPr>
              <a:xfrm>
                <a:off x="7676943" y="33976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b="0" i="1" smtClean="0">
                              <a:latin typeface="Cambria Math" panose="02040503050406030204" pitchFamily="18" charset="0"/>
                            </a:rPr>
                            <m:t>𝑗</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06B0F45E-DF7E-4906-A2A2-1DA5071307CE}"/>
                  </a:ext>
                </a:extLst>
              </p:cNvPr>
              <p:cNvSpPr txBox="1">
                <a:spLocks noRot="1" noChangeAspect="1" noMove="1" noResize="1" noEditPoints="1" noAdjustHandles="1" noChangeArrowheads="1" noChangeShapeType="1" noTextEdit="1"/>
              </p:cNvSpPr>
              <p:nvPr/>
            </p:nvSpPr>
            <p:spPr>
              <a:xfrm>
                <a:off x="7676943" y="3397695"/>
                <a:ext cx="715161" cy="473591"/>
              </a:xfrm>
              <a:prstGeom prst="rect">
                <a:avLst/>
              </a:prstGeom>
              <a:blipFill>
                <a:blip r:embed="rId21"/>
                <a:stretch>
                  <a:fillRect/>
                </a:stretch>
              </a:blipFill>
            </p:spPr>
            <p:txBody>
              <a:bodyPr/>
              <a:lstStyle/>
              <a:p>
                <a:r>
                  <a:rPr lang="zh-TW" altLang="en-US">
                    <a:noFill/>
                  </a:rPr>
                  <a:t> </a:t>
                </a:r>
              </a:p>
            </p:txBody>
          </p:sp>
        </mc:Fallback>
      </mc:AlternateContent>
      <p:grpSp>
        <p:nvGrpSpPr>
          <p:cNvPr id="176" name="群組 175">
            <a:extLst>
              <a:ext uri="{FF2B5EF4-FFF2-40B4-BE49-F238E27FC236}">
                <a16:creationId xmlns:a16="http://schemas.microsoft.com/office/drawing/2014/main" id="{C80A486D-33A7-447C-BDDE-5A21BDDFECB6}"/>
              </a:ext>
            </a:extLst>
          </p:cNvPr>
          <p:cNvGrpSpPr/>
          <p:nvPr/>
        </p:nvGrpSpPr>
        <p:grpSpPr>
          <a:xfrm>
            <a:off x="4349958" y="756044"/>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2"/>
                  <a:stretch>
                    <a:fillRect/>
                  </a:stretch>
                </a:blipFill>
              </p:spPr>
              <p:txBody>
                <a:bodyPr/>
                <a:lstStyle/>
                <a:p>
                  <a:r>
                    <a:rPr lang="zh-TW" altLang="en-US">
                      <a:noFill/>
                    </a:rPr>
                    <a:t> </a:t>
                  </a:r>
                </a:p>
              </p:txBody>
            </p:sp>
          </mc:Fallback>
        </mc:AlternateContent>
      </p:grpSp>
      <p:grpSp>
        <p:nvGrpSpPr>
          <p:cNvPr id="102" name="群組 101">
            <a:extLst>
              <a:ext uri="{FF2B5EF4-FFF2-40B4-BE49-F238E27FC236}">
                <a16:creationId xmlns:a16="http://schemas.microsoft.com/office/drawing/2014/main" id="{DDB94854-EA5E-4CBA-93DE-1752F7B0CD51}"/>
              </a:ext>
            </a:extLst>
          </p:cNvPr>
          <p:cNvGrpSpPr/>
          <p:nvPr/>
        </p:nvGrpSpPr>
        <p:grpSpPr>
          <a:xfrm>
            <a:off x="4349957" y="1422008"/>
            <a:ext cx="715161" cy="605813"/>
            <a:chOff x="635402" y="1337615"/>
            <a:chExt cx="715161" cy="605813"/>
          </a:xfrm>
        </p:grpSpPr>
        <p:sp>
          <p:nvSpPr>
            <p:cNvPr id="103" name="矩形 102">
              <a:extLst>
                <a:ext uri="{FF2B5EF4-FFF2-40B4-BE49-F238E27FC236}">
                  <a16:creationId xmlns:a16="http://schemas.microsoft.com/office/drawing/2014/main" id="{7878276E-BCBE-40E7-A80A-1B1DCC1FDE4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49E86AA-C6CD-4D66-8DE7-F654F26234E8}"/>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04" name="文字方塊 103">
                  <a:extLst>
                    <a:ext uri="{FF2B5EF4-FFF2-40B4-BE49-F238E27FC236}">
                      <a16:creationId xmlns:a16="http://schemas.microsoft.com/office/drawing/2014/main" id="{249E86AA-C6CD-4D66-8DE7-F654F26234E8}"/>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3"/>
                  <a:stretch>
                    <a:fillRect/>
                  </a:stretch>
                </a:blipFill>
              </p:spPr>
              <p:txBody>
                <a:bodyPr/>
                <a:lstStyle/>
                <a:p>
                  <a:r>
                    <a:rPr lang="zh-TW" altLang="en-US">
                      <a:noFill/>
                    </a:rPr>
                    <a:t> </a:t>
                  </a:r>
                </a:p>
              </p:txBody>
            </p:sp>
          </mc:Fallback>
        </mc:AlternateContent>
      </p:grpSp>
      <p:grpSp>
        <p:nvGrpSpPr>
          <p:cNvPr id="112" name="群組 111">
            <a:extLst>
              <a:ext uri="{FF2B5EF4-FFF2-40B4-BE49-F238E27FC236}">
                <a16:creationId xmlns:a16="http://schemas.microsoft.com/office/drawing/2014/main" id="{1482EF19-EE9A-4A14-A8A3-7BA998AB1EE4}"/>
              </a:ext>
            </a:extLst>
          </p:cNvPr>
          <p:cNvGrpSpPr/>
          <p:nvPr/>
        </p:nvGrpSpPr>
        <p:grpSpPr>
          <a:xfrm>
            <a:off x="6216499" y="1067108"/>
            <a:ext cx="715161" cy="605813"/>
            <a:chOff x="635402" y="1337615"/>
            <a:chExt cx="715161" cy="605813"/>
          </a:xfrm>
        </p:grpSpPr>
        <p:sp>
          <p:nvSpPr>
            <p:cNvPr id="128" name="矩形 127">
              <a:extLst>
                <a:ext uri="{FF2B5EF4-FFF2-40B4-BE49-F238E27FC236}">
                  <a16:creationId xmlns:a16="http://schemas.microsoft.com/office/drawing/2014/main" id="{84A5889F-39F0-4928-8D07-07BE346B318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155CDA8A-7761-408B-93B4-A4B2EE3B3E4C}"/>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29" name="文字方塊 128">
                  <a:extLst>
                    <a:ext uri="{FF2B5EF4-FFF2-40B4-BE49-F238E27FC236}">
                      <a16:creationId xmlns:a16="http://schemas.microsoft.com/office/drawing/2014/main" id="{155CDA8A-7761-408B-93B4-A4B2EE3B3E4C}"/>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4"/>
                  <a:stretch>
                    <a:fillRect/>
                  </a:stretch>
                </a:blipFill>
              </p:spPr>
              <p:txBody>
                <a:bodyPr/>
                <a:lstStyle/>
                <a:p>
                  <a:r>
                    <a:rPr lang="zh-TW" altLang="en-US">
                      <a:noFill/>
                    </a:rPr>
                    <a:t> </a:t>
                  </a:r>
                </a:p>
              </p:txBody>
            </p:sp>
          </mc:Fallback>
        </mc:AlternateContent>
      </p:grpSp>
      <p:cxnSp>
        <p:nvCxnSpPr>
          <p:cNvPr id="130" name="直線單箭頭接點 129">
            <a:extLst>
              <a:ext uri="{FF2B5EF4-FFF2-40B4-BE49-F238E27FC236}">
                <a16:creationId xmlns:a16="http://schemas.microsoft.com/office/drawing/2014/main" id="{FEC2854F-CBFD-47E3-8C1F-4F74562605BB}"/>
              </a:ext>
            </a:extLst>
          </p:cNvPr>
          <p:cNvCxnSpPr>
            <a:cxnSpLocks/>
            <a:endCxn id="129" idx="1"/>
          </p:cNvCxnSpPr>
          <p:nvPr/>
        </p:nvCxnSpPr>
        <p:spPr>
          <a:xfrm>
            <a:off x="5014811" y="1370014"/>
            <a:ext cx="12016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矩形 4">
            <a:extLst>
              <a:ext uri="{FF2B5EF4-FFF2-40B4-BE49-F238E27FC236}">
                <a16:creationId xmlns:a16="http://schemas.microsoft.com/office/drawing/2014/main" id="{9E433444-1C21-469F-A073-E6C6E607D9E8}"/>
              </a:ext>
            </a:extLst>
          </p:cNvPr>
          <p:cNvSpPr/>
          <p:nvPr/>
        </p:nvSpPr>
        <p:spPr>
          <a:xfrm>
            <a:off x="4349957" y="660113"/>
            <a:ext cx="664854" cy="14647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042EC140-A9ED-4249-8817-E0359838645F}"/>
              </a:ext>
            </a:extLst>
          </p:cNvPr>
          <p:cNvGrpSpPr/>
          <p:nvPr/>
        </p:nvGrpSpPr>
        <p:grpSpPr>
          <a:xfrm>
            <a:off x="588966" y="1833336"/>
            <a:ext cx="715161" cy="605813"/>
            <a:chOff x="635402" y="1337615"/>
            <a:chExt cx="715161" cy="605813"/>
          </a:xfrm>
        </p:grpSpPr>
        <p:sp>
          <p:nvSpPr>
            <p:cNvPr id="133" name="矩形 132">
              <a:extLst>
                <a:ext uri="{FF2B5EF4-FFF2-40B4-BE49-F238E27FC236}">
                  <a16:creationId xmlns:a16="http://schemas.microsoft.com/office/drawing/2014/main" id="{4A6DBFC9-33FC-4599-88A5-5915D06F34BD}"/>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F92EA39A-2673-4906-9EA4-A9359A29F970}"/>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𝑖</m:t>
                            </m:r>
                          </m:sup>
                        </m:sSup>
                      </m:oMath>
                    </m:oMathPara>
                  </a14:m>
                  <a:endParaRPr lang="zh-TW" altLang="en-US" sz="2400" dirty="0"/>
                </a:p>
              </p:txBody>
            </p:sp>
          </mc:Choice>
          <mc:Fallback xmlns="">
            <p:sp>
              <p:nvSpPr>
                <p:cNvPr id="180" name="文字方塊 179">
                  <a:extLst>
                    <a:ext uri="{FF2B5EF4-FFF2-40B4-BE49-F238E27FC236}">
                      <a16:creationId xmlns:a16="http://schemas.microsoft.com/office/drawing/2014/main" id="{F92EA39A-2673-4906-9EA4-A9359A29F970}"/>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5"/>
                  <a:stretch>
                    <a:fillRect/>
                  </a:stretch>
                </a:blipFill>
              </p:spPr>
              <p:txBody>
                <a:bodyPr/>
                <a:lstStyle/>
                <a:p>
                  <a:r>
                    <a:rPr lang="zh-TW" altLang="en-US">
                      <a:noFill/>
                    </a:rPr>
                    <a:t> </a:t>
                  </a:r>
                </a:p>
              </p:txBody>
            </p:sp>
          </mc:Fallback>
        </mc:AlternateContent>
      </p:grpSp>
      <p:sp>
        <p:nvSpPr>
          <p:cNvPr id="7" name="文字方塊 6">
            <a:extLst>
              <a:ext uri="{FF2B5EF4-FFF2-40B4-BE49-F238E27FC236}">
                <a16:creationId xmlns:a16="http://schemas.microsoft.com/office/drawing/2014/main" id="{AB53DBF8-9AF0-432E-BD50-E3B75EE0305C}"/>
              </a:ext>
            </a:extLst>
          </p:cNvPr>
          <p:cNvSpPr txBox="1"/>
          <p:nvPr/>
        </p:nvSpPr>
        <p:spPr>
          <a:xfrm>
            <a:off x="1192339" y="1877219"/>
            <a:ext cx="427611"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9415197-8472-438D-879E-9BB2713E7CBC}"/>
                  </a:ext>
                </a:extLst>
              </p:cNvPr>
              <p:cNvSpPr/>
              <p:nvPr/>
            </p:nvSpPr>
            <p:spPr>
              <a:xfrm>
                <a:off x="1591926" y="1794406"/>
                <a:ext cx="1415745" cy="7104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𝑂</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C9415197-8472-438D-879E-9BB2713E7CBC}"/>
                  </a:ext>
                </a:extLst>
              </p:cNvPr>
              <p:cNvSpPr>
                <a:spLocks noRot="1" noChangeAspect="1" noMove="1" noResize="1" noEditPoints="1" noAdjustHandles="1" noChangeArrowheads="1" noChangeShapeType="1" noTextEdit="1"/>
              </p:cNvSpPr>
              <p:nvPr/>
            </p:nvSpPr>
            <p:spPr>
              <a:xfrm>
                <a:off x="1591926" y="1794406"/>
                <a:ext cx="1415745" cy="710493"/>
              </a:xfrm>
              <a:prstGeom prst="rect">
                <a:avLst/>
              </a:prstGeom>
              <a:blipFill>
                <a:blip r:embed="rId26"/>
                <a:stretch>
                  <a:fillRect/>
                </a:stretch>
              </a:blipFill>
            </p:spPr>
            <p:txBody>
              <a:bodyPr/>
              <a:lstStyle/>
              <a:p>
                <a:r>
                  <a:rPr lang="zh-TW" altLang="en-US">
                    <a:noFill/>
                  </a:rPr>
                  <a:t> </a:t>
                </a:r>
              </a:p>
            </p:txBody>
          </p:sp>
        </mc:Fallback>
      </mc:AlternateContent>
      <p:grpSp>
        <p:nvGrpSpPr>
          <p:cNvPr id="9" name="群組 8">
            <a:extLst>
              <a:ext uri="{FF2B5EF4-FFF2-40B4-BE49-F238E27FC236}">
                <a16:creationId xmlns:a16="http://schemas.microsoft.com/office/drawing/2014/main" id="{903BC6F5-B6F9-45F0-802A-B3574E2BE3B7}"/>
              </a:ext>
            </a:extLst>
          </p:cNvPr>
          <p:cNvGrpSpPr/>
          <p:nvPr/>
        </p:nvGrpSpPr>
        <p:grpSpPr>
          <a:xfrm>
            <a:off x="2991197" y="1541335"/>
            <a:ext cx="715162" cy="1271777"/>
            <a:chOff x="2942081" y="1373762"/>
            <a:chExt cx="715162" cy="1271777"/>
          </a:xfrm>
        </p:grpSpPr>
        <p:grpSp>
          <p:nvGrpSpPr>
            <p:cNvPr id="181" name="群組 180">
              <a:extLst>
                <a:ext uri="{FF2B5EF4-FFF2-40B4-BE49-F238E27FC236}">
                  <a16:creationId xmlns:a16="http://schemas.microsoft.com/office/drawing/2014/main" id="{75696754-E78E-4274-BBD1-CADCBDAB1EBA}"/>
                </a:ext>
              </a:extLst>
            </p:cNvPr>
            <p:cNvGrpSpPr/>
            <p:nvPr/>
          </p:nvGrpSpPr>
          <p:grpSpPr>
            <a:xfrm>
              <a:off x="2942082" y="1373762"/>
              <a:ext cx="715161" cy="605813"/>
              <a:chOff x="635402" y="1337615"/>
              <a:chExt cx="715161" cy="605813"/>
            </a:xfrm>
          </p:grpSpPr>
          <p:sp>
            <p:nvSpPr>
              <p:cNvPr id="182" name="矩形 181">
                <a:extLst>
                  <a:ext uri="{FF2B5EF4-FFF2-40B4-BE49-F238E27FC236}">
                    <a16:creationId xmlns:a16="http://schemas.microsoft.com/office/drawing/2014/main" id="{71775892-5E04-4092-B5CC-3572C33690DA}"/>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F992FCBD-7E73-4DD5-A3DB-0B45971751F3}"/>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83" name="文字方塊 182">
                    <a:extLst>
                      <a:ext uri="{FF2B5EF4-FFF2-40B4-BE49-F238E27FC236}">
                        <a16:creationId xmlns:a16="http://schemas.microsoft.com/office/drawing/2014/main" id="{F992FCBD-7E73-4DD5-A3DB-0B45971751F3}"/>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7"/>
                    <a:stretch>
                      <a:fillRect/>
                    </a:stretch>
                  </a:blipFill>
                </p:spPr>
                <p:txBody>
                  <a:bodyPr/>
                  <a:lstStyle/>
                  <a:p>
                    <a:r>
                      <a:rPr lang="zh-TW" altLang="en-US">
                        <a:noFill/>
                      </a:rPr>
                      <a:t> </a:t>
                    </a:r>
                  </a:p>
                </p:txBody>
              </p:sp>
            </mc:Fallback>
          </mc:AlternateContent>
        </p:grpSp>
        <p:grpSp>
          <p:nvGrpSpPr>
            <p:cNvPr id="184" name="群組 183">
              <a:extLst>
                <a:ext uri="{FF2B5EF4-FFF2-40B4-BE49-F238E27FC236}">
                  <a16:creationId xmlns:a16="http://schemas.microsoft.com/office/drawing/2014/main" id="{91B1154F-5B4A-41DC-868B-DE80C1786624}"/>
                </a:ext>
              </a:extLst>
            </p:cNvPr>
            <p:cNvGrpSpPr/>
            <p:nvPr/>
          </p:nvGrpSpPr>
          <p:grpSpPr>
            <a:xfrm>
              <a:off x="2942081" y="2039726"/>
              <a:ext cx="715161" cy="605813"/>
              <a:chOff x="635402" y="1337615"/>
              <a:chExt cx="715161" cy="605813"/>
            </a:xfrm>
          </p:grpSpPr>
          <p:sp>
            <p:nvSpPr>
              <p:cNvPr id="185" name="矩形 184">
                <a:extLst>
                  <a:ext uri="{FF2B5EF4-FFF2-40B4-BE49-F238E27FC236}">
                    <a16:creationId xmlns:a16="http://schemas.microsoft.com/office/drawing/2014/main" id="{DEDA2056-72C7-4AC3-9C8E-0362F6ADED2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1527409F-BFAA-4D86-BCC8-5B6EC320B76E}"/>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86" name="文字方塊 185">
                    <a:extLst>
                      <a:ext uri="{FF2B5EF4-FFF2-40B4-BE49-F238E27FC236}">
                        <a16:creationId xmlns:a16="http://schemas.microsoft.com/office/drawing/2014/main" id="{1527409F-BFAA-4D86-BCC8-5B6EC320B76E}"/>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8"/>
                    <a:stretch>
                      <a:fillRect/>
                    </a:stretch>
                  </a:blipFill>
                </p:spPr>
                <p:txBody>
                  <a:bodyPr/>
                  <a:lstStyle/>
                  <a:p>
                    <a:r>
                      <a:rPr lang="zh-TW" altLang="en-US">
                        <a:noFill/>
                      </a:rPr>
                      <a:t> </a:t>
                    </a:r>
                  </a:p>
                </p:txBody>
              </p:sp>
            </mc:Fallback>
          </mc:AlternateContent>
        </p:grpSp>
      </p:grpSp>
      <p:sp>
        <p:nvSpPr>
          <p:cNvPr id="188" name="矩形 187">
            <a:extLst>
              <a:ext uri="{FF2B5EF4-FFF2-40B4-BE49-F238E27FC236}">
                <a16:creationId xmlns:a16="http://schemas.microsoft.com/office/drawing/2014/main" id="{10F74109-C27C-410E-9CCF-02A94A0B38E5}"/>
              </a:ext>
            </a:extLst>
          </p:cNvPr>
          <p:cNvSpPr/>
          <p:nvPr/>
        </p:nvSpPr>
        <p:spPr>
          <a:xfrm>
            <a:off x="375417" y="1328987"/>
            <a:ext cx="3470446" cy="16630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295836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18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0" y="188640"/>
            <a:ext cx="8892480" cy="769441"/>
          </a:xfrm>
          <a:prstGeom prst="rect">
            <a:avLst/>
          </a:prstGeom>
          <a:noFill/>
        </p:spPr>
        <p:txBody>
          <a:bodyPr wrap="square" rtlCol="0">
            <a:spAutoFit/>
          </a:bodyPr>
          <a:lstStyle>
            <a:defPPr>
              <a:defRPr lang="zh-CN"/>
            </a:defPPr>
            <a:lvl1pPr>
              <a:defRPr sz="2800" b="1">
                <a:latin typeface="Segoe UI Light" pitchFamily="34" charset="0"/>
                <a:ea typeface="造字工房悦黑体验版常规体" pitchFamily="50" charset="-122"/>
                <a:cs typeface="Segoe UI Light" pitchFamily="34" charset="0"/>
              </a:defRPr>
            </a:lvl1pPr>
          </a:lstStyle>
          <a:p>
            <a:r>
              <a:rPr lang="en-US" sz="4400" b="1" kern="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Multi-Head Attention structure</a:t>
            </a:r>
            <a:endParaRPr lang="en-US" altLang="zh-CN" sz="4400" dirty="0">
              <a:sym typeface="+mn-ea"/>
            </a:endParaRPr>
          </a:p>
        </p:txBody>
      </p:sp>
      <p:sp>
        <p:nvSpPr>
          <p:cNvPr id="10" name="TextBox 9">
            <a:extLst>
              <a:ext uri="{FF2B5EF4-FFF2-40B4-BE49-F238E27FC236}">
                <a16:creationId xmlns:a16="http://schemas.microsoft.com/office/drawing/2014/main" id="{C9A0DE2F-3FC8-42FB-948F-AF66291157E9}"/>
              </a:ext>
            </a:extLst>
          </p:cNvPr>
          <p:cNvSpPr txBox="1"/>
          <p:nvPr/>
        </p:nvSpPr>
        <p:spPr>
          <a:xfrm>
            <a:off x="476800" y="1963475"/>
            <a:ext cx="4548086" cy="738664"/>
          </a:xfrm>
          <a:prstGeom prst="rect">
            <a:avLst/>
          </a:prstGeom>
          <a:noFill/>
        </p:spPr>
        <p:txBody>
          <a:bodyPr wrap="square" rtlCol="0">
            <a:spAutoFit/>
          </a:bodyPr>
          <a:lstStyle/>
          <a:p>
            <a:endParaRPr lang="en-US" sz="2100" dirty="0">
              <a:solidFill>
                <a:schemeClr val="tx1">
                  <a:alpha val="20000"/>
                </a:schemeClr>
              </a:solidFill>
            </a:endParaRPr>
          </a:p>
          <a:p>
            <a:pPr marL="214313" indent="-214313">
              <a:buFont typeface="Wingdings" panose="05000000000000000000" pitchFamily="2" charset="2"/>
              <a:buChar char="Ø"/>
            </a:pPr>
            <a:r>
              <a:rPr lang="en-US" sz="2100" dirty="0"/>
              <a:t>Multi-Head Attention Architecture</a:t>
            </a:r>
          </a:p>
        </p:txBody>
      </p:sp>
      <p:pic>
        <p:nvPicPr>
          <p:cNvPr id="2" name="Picture 1"/>
          <p:cNvPicPr>
            <a:picLocks noChangeAspect="1"/>
          </p:cNvPicPr>
          <p:nvPr/>
        </p:nvPicPr>
        <p:blipFill>
          <a:blip r:embed="rId2"/>
          <a:stretch>
            <a:fillRect/>
          </a:stretch>
        </p:blipFill>
        <p:spPr>
          <a:xfrm>
            <a:off x="6001941" y="2006907"/>
            <a:ext cx="2275285" cy="3104199"/>
          </a:xfrm>
          <a:prstGeom prst="rect">
            <a:avLst/>
          </a:prstGeom>
        </p:spPr>
      </p:pic>
      <p:pic>
        <p:nvPicPr>
          <p:cNvPr id="4" name="Picture 3"/>
          <p:cNvPicPr>
            <a:picLocks noChangeAspect="1"/>
          </p:cNvPicPr>
          <p:nvPr/>
        </p:nvPicPr>
        <p:blipFill>
          <a:blip r:embed="rId3"/>
          <a:stretch>
            <a:fillRect/>
          </a:stretch>
        </p:blipFill>
        <p:spPr>
          <a:xfrm>
            <a:off x="323850" y="3960478"/>
            <a:ext cx="5230415" cy="1104926"/>
          </a:xfrm>
          <a:prstGeom prst="rect">
            <a:avLst/>
          </a:prstGeom>
        </p:spPr>
      </p:pic>
      <p:sp>
        <p:nvSpPr>
          <p:cNvPr id="5" name="TextBox 4"/>
          <p:cNvSpPr txBox="1"/>
          <p:nvPr/>
        </p:nvSpPr>
        <p:spPr>
          <a:xfrm>
            <a:off x="238720" y="5191128"/>
            <a:ext cx="5563790" cy="553998"/>
          </a:xfrm>
          <a:prstGeom prst="rect">
            <a:avLst/>
          </a:prstGeom>
          <a:noFill/>
        </p:spPr>
        <p:txBody>
          <a:bodyPr wrap="square" rtlCol="0">
            <a:spAutoFit/>
          </a:bodyPr>
          <a:lstStyle/>
          <a:p>
            <a:pPr marL="257175" indent="-257175">
              <a:buFont typeface="Wingdings" panose="05000000000000000000" pitchFamily="2" charset="2"/>
              <a:buChar char="Ø"/>
            </a:pPr>
            <a:r>
              <a:rPr lang="en-US" sz="1500" dirty="0"/>
              <a:t>The total computational cost is similar to that of single-head attention with full dimensionality.</a:t>
            </a:r>
          </a:p>
        </p:txBody>
      </p:sp>
      <p:sp>
        <p:nvSpPr>
          <p:cNvPr id="11" name="Rectangle 10">
            <a:extLst>
              <a:ext uri="{FF2B5EF4-FFF2-40B4-BE49-F238E27FC236}">
                <a16:creationId xmlns:a16="http://schemas.microsoft.com/office/drawing/2014/main" id="{B0997E75-2573-450C-96C7-0FF510DB39D8}"/>
              </a:ext>
            </a:extLst>
          </p:cNvPr>
          <p:cNvSpPr/>
          <p:nvPr/>
        </p:nvSpPr>
        <p:spPr>
          <a:xfrm>
            <a:off x="238720" y="3857625"/>
            <a:ext cx="5563790" cy="1864418"/>
          </a:xfrm>
          <a:prstGeom prst="rect">
            <a:avLst/>
          </a:pr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770907"/>
      </p:ext>
    </p:extLst>
  </p:cSld>
  <p:clrMapOvr>
    <a:masterClrMapping/>
  </p:clrMapOvr>
  <p:transition advTm="10429"/>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9B30-D778-7038-8048-EB9A829E12F1}"/>
              </a:ext>
            </a:extLst>
          </p:cNvPr>
          <p:cNvSpPr>
            <a:spLocks noGrp="1"/>
          </p:cNvSpPr>
          <p:nvPr>
            <p:ph type="title"/>
          </p:nvPr>
        </p:nvSpPr>
        <p:spPr/>
        <p:txBody>
          <a:bodyPr/>
          <a:lstStyle/>
          <a:p>
            <a:r>
              <a:rPr lang="en-US" sz="3200" dirty="0"/>
              <a:t>VISUAL REPRESENTATION OF OPERATIONS IN THE ENCODER SIDER</a:t>
            </a:r>
          </a:p>
        </p:txBody>
      </p:sp>
      <p:sp>
        <p:nvSpPr>
          <p:cNvPr id="3" name="Content Placeholder 2">
            <a:extLst>
              <a:ext uri="{FF2B5EF4-FFF2-40B4-BE49-F238E27FC236}">
                <a16:creationId xmlns:a16="http://schemas.microsoft.com/office/drawing/2014/main" id="{7C1009BE-F2BD-3FD3-20CF-8BFFF58E2E1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A8FAD25-930B-904A-7D6F-AE1377F5E53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20512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9924-BBDA-1E4F-68DE-EA86E317EA45}"/>
              </a:ext>
            </a:extLst>
          </p:cNvPr>
          <p:cNvSpPr>
            <a:spLocks noGrp="1"/>
          </p:cNvSpPr>
          <p:nvPr>
            <p:ph type="title"/>
          </p:nvPr>
        </p:nvSpPr>
        <p:spPr/>
        <p:txBody>
          <a:bodyPr/>
          <a:lstStyle/>
          <a:p>
            <a:r>
              <a:rPr lang="en-US" sz="4800" dirty="0"/>
              <a:t>SELF-ATTENTION LAYER</a:t>
            </a:r>
          </a:p>
        </p:txBody>
      </p:sp>
      <p:sp>
        <p:nvSpPr>
          <p:cNvPr id="3" name="Text Placeholder 2">
            <a:extLst>
              <a:ext uri="{FF2B5EF4-FFF2-40B4-BE49-F238E27FC236}">
                <a16:creationId xmlns:a16="http://schemas.microsoft.com/office/drawing/2014/main" id="{F0507246-B024-EC95-2139-7B203BE85709}"/>
              </a:ext>
            </a:extLst>
          </p:cNvPr>
          <p:cNvSpPr>
            <a:spLocks noGrp="1"/>
          </p:cNvSpPr>
          <p:nvPr>
            <p:ph type="body" sz="quarter" idx="10"/>
          </p:nvPr>
        </p:nvSpPr>
        <p:spPr>
          <a:xfrm>
            <a:off x="457200" y="762001"/>
            <a:ext cx="8229600" cy="4506912"/>
          </a:xfrm>
        </p:spPr>
        <p:txBody>
          <a:bodyPr/>
          <a:lstStyle/>
          <a:p>
            <a:pPr>
              <a:buFont typeface="Wingdings" panose="05000000000000000000" pitchFamily="2" charset="2"/>
              <a:buChar char="q"/>
            </a:pPr>
            <a:r>
              <a:rPr lang="en-US" altLang="en-US" dirty="0">
                <a:latin typeface="Arial" panose="020B0604020202020204" pitchFamily="34" charset="0"/>
                <a:cs typeface="Arial" panose="020B0604020202020204" pitchFamily="34" charset="0"/>
              </a:rPr>
              <a:t>Six stages are described in this Block with these (Q,K, V): </a:t>
            </a:r>
            <a:r>
              <a:rPr lang="en-US" altLang="en-US" dirty="0" err="1">
                <a:latin typeface="Arial" panose="020B0604020202020204" pitchFamily="34" charset="0"/>
                <a:cs typeface="Arial" panose="020B0604020202020204" pitchFamily="34" charset="0"/>
              </a:rPr>
              <a:t>MatMul</a:t>
            </a:r>
            <a:r>
              <a:rPr lang="en-US" altLang="en-US" dirty="0">
                <a:latin typeface="Arial" panose="020B0604020202020204" pitchFamily="34" charset="0"/>
                <a:cs typeface="Arial" panose="020B0604020202020204" pitchFamily="34" charset="0"/>
              </a:rPr>
              <a:t>, Scale, </a:t>
            </a:r>
            <a:r>
              <a:rPr lang="en-US" altLang="en-US" dirty="0" err="1">
                <a:latin typeface="Arial" panose="020B0604020202020204" pitchFamily="34" charset="0"/>
                <a:cs typeface="Arial" panose="020B0604020202020204" pitchFamily="34" charset="0"/>
              </a:rPr>
              <a:t>Softmax</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MatMul</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Concat</a:t>
            </a:r>
            <a:r>
              <a:rPr lang="en-US" altLang="en-US" dirty="0">
                <a:latin typeface="Arial" panose="020B0604020202020204" pitchFamily="34" charset="0"/>
                <a:cs typeface="Arial" panose="020B0604020202020204" pitchFamily="34" charset="0"/>
              </a:rPr>
              <a:t>, and Linear (normalization)</a:t>
            </a:r>
          </a:p>
          <a:p>
            <a:pPr>
              <a:buFont typeface="Wingdings" panose="05000000000000000000" pitchFamily="2" charset="2"/>
              <a:buChar char="q"/>
            </a:pPr>
            <a:endParaRPr lang="en-US" dirty="0"/>
          </a:p>
        </p:txBody>
      </p:sp>
      <p:sp>
        <p:nvSpPr>
          <p:cNvPr id="4" name="Footer Placeholder 3">
            <a:extLst>
              <a:ext uri="{FF2B5EF4-FFF2-40B4-BE49-F238E27FC236}">
                <a16:creationId xmlns:a16="http://schemas.microsoft.com/office/drawing/2014/main" id="{E738CF1C-7362-432F-66C6-453DA05F481E}"/>
              </a:ext>
            </a:extLst>
          </p:cNvPr>
          <p:cNvSpPr>
            <a:spLocks noGrp="1"/>
          </p:cNvSpPr>
          <p:nvPr>
            <p:ph type="ftr" sz="quarter" idx="11"/>
          </p:nvPr>
        </p:nvSpPr>
        <p:spPr/>
        <p:txBody>
          <a:bodyPr/>
          <a:lstStyle/>
          <a:p>
            <a:pPr>
              <a:defRPr/>
            </a:pPr>
            <a:endParaRPr lang="en-US"/>
          </a:p>
        </p:txBody>
      </p:sp>
      <p:pic>
        <p:nvPicPr>
          <p:cNvPr id="5" name="Picture 4" descr="A diagram of a software algorithm&#10;&#10;Description automatically generated with medium confidence">
            <a:extLst>
              <a:ext uri="{FF2B5EF4-FFF2-40B4-BE49-F238E27FC236}">
                <a16:creationId xmlns:a16="http://schemas.microsoft.com/office/drawing/2014/main" id="{D3562620-E1AB-5149-D28E-AD8AA1AC51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712968" cy="5303554"/>
          </a:xfrm>
          <a:prstGeom prst="rect">
            <a:avLst/>
          </a:prstGeom>
          <a:noFill/>
          <a:ln>
            <a:noFill/>
          </a:ln>
        </p:spPr>
      </p:pic>
    </p:spTree>
    <p:extLst>
      <p:ext uri="{BB962C8B-B14F-4D97-AF65-F5344CB8AC3E}">
        <p14:creationId xmlns:p14="http://schemas.microsoft.com/office/powerpoint/2010/main" val="4042701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4EC1-78AF-E6CD-6AE8-A40670483A21}"/>
              </a:ext>
            </a:extLst>
          </p:cNvPr>
          <p:cNvSpPr>
            <a:spLocks noGrp="1"/>
          </p:cNvSpPr>
          <p:nvPr>
            <p:ph type="title"/>
          </p:nvPr>
        </p:nvSpPr>
        <p:spPr/>
        <p:txBody>
          <a:bodyPr/>
          <a:lstStyle/>
          <a:p>
            <a:r>
              <a:rPr lang="en-US" altLang="en-US" sz="3200" dirty="0">
                <a:latin typeface="Arial" panose="020B0604020202020204" pitchFamily="34" charset="0"/>
                <a:cs typeface="Arial" panose="020B0604020202020204" pitchFamily="34" charset="0"/>
              </a:rPr>
              <a:t>Stage 1: </a:t>
            </a:r>
            <a:r>
              <a:rPr lang="en-US" altLang="en-US" sz="3200" dirty="0" err="1">
                <a:latin typeface="Arial" panose="020B0604020202020204" pitchFamily="34" charset="0"/>
                <a:cs typeface="Arial" panose="020B0604020202020204" pitchFamily="34" charset="0"/>
              </a:rPr>
              <a:t>MatMult</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QxK</a:t>
            </a:r>
            <a:r>
              <a:rPr lang="en-US" altLang="en-US" sz="3200" dirty="0">
                <a:latin typeface="Arial" panose="020B0604020202020204" pitchFamily="34" charset="0"/>
                <a:cs typeface="Arial" panose="020B0604020202020204" pitchFamily="34" charset="0"/>
              </a:rPr>
              <a:t>) – Example with 3 inputs</a:t>
            </a:r>
            <a:endParaRPr lang="en-US" sz="3200" dirty="0"/>
          </a:p>
        </p:txBody>
      </p:sp>
      <p:sp>
        <p:nvSpPr>
          <p:cNvPr id="3" name="Text Placeholder 2">
            <a:extLst>
              <a:ext uri="{FF2B5EF4-FFF2-40B4-BE49-F238E27FC236}">
                <a16:creationId xmlns:a16="http://schemas.microsoft.com/office/drawing/2014/main" id="{001EA9ED-F493-6F8C-F8CE-4297A9C9363D}"/>
              </a:ext>
            </a:extLst>
          </p:cNvPr>
          <p:cNvSpPr>
            <a:spLocks noGrp="1"/>
          </p:cNvSpPr>
          <p:nvPr>
            <p:ph type="body" sz="quarter" idx="10"/>
          </p:nvPr>
        </p:nvSpPr>
        <p:spPr>
          <a:xfrm>
            <a:off x="457200" y="836713"/>
            <a:ext cx="8229600" cy="4432200"/>
          </a:xfrm>
        </p:spPr>
        <p:txBody>
          <a:bodyPr/>
          <a:lstStyle/>
          <a:p>
            <a:pPr>
              <a:buFont typeface="Wingdings" panose="05000000000000000000" pitchFamily="2" charset="2"/>
              <a:buChar char="q"/>
            </a:pPr>
            <a:r>
              <a:rPr lang="en-US" dirty="0"/>
              <a:t>Computing the Score Matrix with Query, and Keys,</a:t>
            </a:r>
          </a:p>
        </p:txBody>
      </p:sp>
      <p:sp>
        <p:nvSpPr>
          <p:cNvPr id="4" name="Footer Placeholder 3">
            <a:extLst>
              <a:ext uri="{FF2B5EF4-FFF2-40B4-BE49-F238E27FC236}">
                <a16:creationId xmlns:a16="http://schemas.microsoft.com/office/drawing/2014/main" id="{47B308D7-4CDE-23DA-08FF-372C1F785734}"/>
              </a:ext>
            </a:extLst>
          </p:cNvPr>
          <p:cNvSpPr>
            <a:spLocks noGrp="1"/>
          </p:cNvSpPr>
          <p:nvPr>
            <p:ph type="ftr" sz="quarter" idx="11"/>
          </p:nvPr>
        </p:nvSpPr>
        <p:spPr/>
        <p:txBody>
          <a:bodyPr/>
          <a:lstStyle/>
          <a:p>
            <a:pPr>
              <a:defRPr/>
            </a:pPr>
            <a:endParaRPr lang="en-US"/>
          </a:p>
        </p:txBody>
      </p:sp>
      <p:pic>
        <p:nvPicPr>
          <p:cNvPr id="5" name="Picture 4" descr="A diagram of a graph&#10;&#10;Description automatically generated">
            <a:extLst>
              <a:ext uri="{FF2B5EF4-FFF2-40B4-BE49-F238E27FC236}">
                <a16:creationId xmlns:a16="http://schemas.microsoft.com/office/drawing/2014/main" id="{79D087BA-AF1A-C53E-9FB1-C57DF3293E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49387"/>
            <a:ext cx="8892480" cy="5291981"/>
          </a:xfrm>
          <a:prstGeom prst="rect">
            <a:avLst/>
          </a:prstGeom>
          <a:noFill/>
          <a:ln>
            <a:noFill/>
          </a:ln>
        </p:spPr>
      </p:pic>
    </p:spTree>
    <p:extLst>
      <p:ext uri="{BB962C8B-B14F-4D97-AF65-F5344CB8AC3E}">
        <p14:creationId xmlns:p14="http://schemas.microsoft.com/office/powerpoint/2010/main" val="2455472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1AA9-C0FE-5D40-706E-A5858DC38800}"/>
              </a:ext>
            </a:extLst>
          </p:cNvPr>
          <p:cNvSpPr>
            <a:spLocks noGrp="1"/>
          </p:cNvSpPr>
          <p:nvPr>
            <p:ph type="title"/>
          </p:nvPr>
        </p:nvSpPr>
        <p:spPr>
          <a:xfrm>
            <a:off x="107504" y="552906"/>
            <a:ext cx="4393314" cy="1674904"/>
          </a:xfrm>
        </p:spPr>
        <p:txBody>
          <a:bodyPr vert="horz" lIns="91440" tIns="45720" rIns="91440" bIns="45720" rtlCol="0" anchor="ctr">
            <a:normAutofit/>
          </a:bodyPr>
          <a:lstStyle/>
          <a:p>
            <a:pPr defTabSz="914400">
              <a:lnSpc>
                <a:spcPct val="90000"/>
              </a:lnSpc>
            </a:pPr>
            <a:r>
              <a:rPr lang="en-US" sz="3500" dirty="0">
                <a:solidFill>
                  <a:schemeClr val="accent6">
                    <a:lumMod val="75000"/>
                  </a:schemeClr>
                </a:solidFill>
                <a:latin typeface="+mj-lt"/>
                <a:ea typeface="+mj-ea"/>
                <a:cs typeface="+mj-cs"/>
              </a:rPr>
              <a:t>Visual Example: Q*K</a:t>
            </a:r>
            <a:endParaRPr lang="en-US" sz="35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A31AF5B4-6085-601E-B2E3-DE550F2C2C1D}"/>
              </a:ext>
            </a:extLst>
          </p:cNvPr>
          <p:cNvSpPr>
            <a:spLocks noGrp="1"/>
          </p:cNvSpPr>
          <p:nvPr>
            <p:ph type="body" sz="quarter" idx="10"/>
          </p:nvPr>
        </p:nvSpPr>
        <p:spPr>
          <a:xfrm>
            <a:off x="4643181" y="552906"/>
            <a:ext cx="3869869" cy="1674905"/>
          </a:xfrm>
        </p:spPr>
        <p:txBody>
          <a:bodyPr vert="horz" lIns="91440" tIns="45720" rIns="91440" bIns="45720" rtlCol="0" anchor="ctr">
            <a:normAutofit fontScale="92500" lnSpcReduction="10000"/>
          </a:bodyPr>
          <a:lstStyle/>
          <a:p>
            <a:pPr marL="400050" indent="-285750" defTabSz="914400" eaLnBrk="1" hangingPunct="1">
              <a:lnSpc>
                <a:spcPct val="90000"/>
              </a:lnSpc>
              <a:buFont typeface="Wingdings" panose="05000000000000000000" pitchFamily="2" charset="2"/>
              <a:buChar char="q"/>
              <a:defRPr/>
            </a:pPr>
            <a:r>
              <a:rPr lang="en-US" sz="1600" kern="0" spc="-5" dirty="0">
                <a:solidFill>
                  <a:srgbClr val="242424"/>
                </a:solidFill>
                <a:latin typeface="Georgia" panose="02040502050405020303" pitchFamily="18" charset="0"/>
                <a:ea typeface="Times New Roman" panose="02020603050405020304" pitchFamily="18" charset="0"/>
                <a:cs typeface="Times New Roman" panose="02020603050405020304" pitchFamily="18" charset="0"/>
              </a:rPr>
              <a:t>The score matrix determines how much focus should a word be put on other words. </a:t>
            </a:r>
          </a:p>
          <a:p>
            <a:pPr marL="400050" indent="-285750" defTabSz="914400" eaLnBrk="1" hangingPunct="1">
              <a:lnSpc>
                <a:spcPct val="90000"/>
              </a:lnSpc>
              <a:buFont typeface="Wingdings" panose="05000000000000000000" pitchFamily="2" charset="2"/>
              <a:buChar char="q"/>
              <a:defRPr/>
            </a:pPr>
            <a:r>
              <a:rPr lang="en-US" sz="1600" kern="0" spc="-5" dirty="0">
                <a:solidFill>
                  <a:srgbClr val="242424"/>
                </a:solidFill>
                <a:latin typeface="Georgia" panose="02040502050405020303" pitchFamily="18" charset="0"/>
                <a:ea typeface="Times New Roman" panose="02020603050405020304" pitchFamily="18" charset="0"/>
                <a:cs typeface="Times New Roman" panose="02020603050405020304" pitchFamily="18" charset="0"/>
              </a:rPr>
              <a:t>So each word will have a score that corresponds to other words in the time-step. The higher the score the more focus</a:t>
            </a:r>
          </a:p>
          <a:p>
            <a:pPr marL="400050" indent="-285750" defTabSz="914400" eaLnBrk="1" hangingPunct="1">
              <a:lnSpc>
                <a:spcPct val="90000"/>
              </a:lnSpc>
              <a:buFont typeface="Wingdings" panose="05000000000000000000" pitchFamily="2" charset="2"/>
              <a:buChar char="q"/>
              <a:defRPr/>
            </a:pPr>
            <a:r>
              <a:rPr lang="en-US" sz="1600" kern="0" spc="-5" dirty="0">
                <a:solidFill>
                  <a:srgbClr val="242424"/>
                </a:solidFill>
                <a:latin typeface="Georgia" panose="02040502050405020303" pitchFamily="18" charset="0"/>
                <a:ea typeface="+mn-ea"/>
                <a:cs typeface="Times New Roman" panose="02020603050405020304" pitchFamily="18" charset="0"/>
              </a:rPr>
              <a:t>EXAMPLE: </a:t>
            </a:r>
            <a:r>
              <a:rPr lang="en-US" sz="1600" b="1" kern="0" spc="-5" dirty="0">
                <a:solidFill>
                  <a:schemeClr val="accent6">
                    <a:lumMod val="75000"/>
                  </a:schemeClr>
                </a:solidFill>
                <a:latin typeface="Georgia" panose="02040502050405020303" pitchFamily="18" charset="0"/>
                <a:ea typeface="+mn-ea"/>
                <a:cs typeface="Times New Roman" panose="02020603050405020304" pitchFamily="18" charset="0"/>
              </a:rPr>
              <a:t>“Hi how are you”</a:t>
            </a:r>
            <a:endParaRPr lang="en-US" sz="1600" b="1" dirty="0">
              <a:solidFill>
                <a:schemeClr val="accent6">
                  <a:lumMod val="75000"/>
                </a:schemeClr>
              </a:solidFill>
              <a:latin typeface="+mn-lt"/>
              <a:ea typeface="+mn-ea"/>
              <a:cs typeface="+mn-cs"/>
            </a:endParaRPr>
          </a:p>
          <a:p>
            <a:pPr indent="-228600" defTabSz="914400">
              <a:lnSpc>
                <a:spcPct val="90000"/>
              </a:lnSpc>
            </a:pPr>
            <a:endParaRPr lang="en-US" sz="1700" dirty="0">
              <a:latin typeface="+mn-lt"/>
              <a:ea typeface="+mn-ea"/>
              <a:cs typeface="+mn-cs"/>
            </a:endParaRPr>
          </a:p>
        </p:txBody>
      </p:sp>
      <p:pic>
        <p:nvPicPr>
          <p:cNvPr id="5" name="Picture 4" descr="A screenshot of a game&#10;&#10;Description automatically generated">
            <a:extLst>
              <a:ext uri="{FF2B5EF4-FFF2-40B4-BE49-F238E27FC236}">
                <a16:creationId xmlns:a16="http://schemas.microsoft.com/office/drawing/2014/main" id="{28BF506C-2127-3504-1E77-0C78D2374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06540" y="2405149"/>
            <a:ext cx="4126344" cy="3899395"/>
          </a:xfrm>
          <a:prstGeom prst="rect">
            <a:avLst/>
          </a:prstGeom>
          <a:noFill/>
        </p:spPr>
      </p:pic>
      <p:sp>
        <p:nvSpPr>
          <p:cNvPr id="4" name="Footer Placeholder 3">
            <a:extLst>
              <a:ext uri="{FF2B5EF4-FFF2-40B4-BE49-F238E27FC236}">
                <a16:creationId xmlns:a16="http://schemas.microsoft.com/office/drawing/2014/main" id="{177BDB33-66BE-F2D3-6990-5BC53A5896F2}"/>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lgn="ctr" defTabSz="914400">
              <a:defRPr/>
            </a:pPr>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85848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squares and white text&#10;&#10;Description automatically generated">
            <a:extLst>
              <a:ext uri="{FF2B5EF4-FFF2-40B4-BE49-F238E27FC236}">
                <a16:creationId xmlns:a16="http://schemas.microsoft.com/office/drawing/2014/main" id="{8DD8B19D-27B6-3555-1BF7-D6593F869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03202" y="762000"/>
            <a:ext cx="7737594" cy="5452533"/>
          </a:xfrm>
          <a:prstGeom prst="rect">
            <a:avLst/>
          </a:prstGeom>
          <a:noFill/>
        </p:spPr>
      </p:pic>
      <p:sp>
        <p:nvSpPr>
          <p:cNvPr id="2" name="Title 1">
            <a:extLst>
              <a:ext uri="{FF2B5EF4-FFF2-40B4-BE49-F238E27FC236}">
                <a16:creationId xmlns:a16="http://schemas.microsoft.com/office/drawing/2014/main" id="{12EF85D9-08B5-F475-14AA-922F9249FDBB}"/>
              </a:ext>
            </a:extLst>
          </p:cNvPr>
          <p:cNvSpPr>
            <a:spLocks noGrp="1"/>
          </p:cNvSpPr>
          <p:nvPr>
            <p:ph type="title"/>
          </p:nvPr>
        </p:nvSpPr>
        <p:spPr/>
        <p:txBody>
          <a:bodyPr/>
          <a:lstStyle/>
          <a:p>
            <a:r>
              <a:rPr lang="en-US" altLang="en-US" sz="1600" dirty="0">
                <a:latin typeface="Arial" panose="020B0604020202020204" pitchFamily="34" charset="0"/>
                <a:cs typeface="Arial" panose="020B0604020202020204" pitchFamily="34" charset="0"/>
              </a:rPr>
              <a:t>Stage 2: Scale – scaling the resulting Attention Matrix (Q*K)</a:t>
            </a:r>
            <a:endParaRPr lang="en-US" dirty="0"/>
          </a:p>
        </p:txBody>
      </p:sp>
      <p:sp>
        <p:nvSpPr>
          <p:cNvPr id="3" name="Text Placeholder 2">
            <a:extLst>
              <a:ext uri="{FF2B5EF4-FFF2-40B4-BE49-F238E27FC236}">
                <a16:creationId xmlns:a16="http://schemas.microsoft.com/office/drawing/2014/main" id="{D72E7554-B301-10BE-9998-B48310F8C988}"/>
              </a:ext>
            </a:extLst>
          </p:cNvPr>
          <p:cNvSpPr>
            <a:spLocks noGrp="1"/>
          </p:cNvSpPr>
          <p:nvPr>
            <p:ph type="body" sz="quarter" idx="10"/>
          </p:nvPr>
        </p:nvSpPr>
        <p:spPr/>
        <p:txBody>
          <a:bodyPr/>
          <a:lstStyle/>
          <a:p>
            <a:endParaRPr lang="en-US" dirty="0"/>
          </a:p>
        </p:txBody>
      </p:sp>
      <p:sp>
        <p:nvSpPr>
          <p:cNvPr id="4" name="Footer Placeholder 3">
            <a:extLst>
              <a:ext uri="{FF2B5EF4-FFF2-40B4-BE49-F238E27FC236}">
                <a16:creationId xmlns:a16="http://schemas.microsoft.com/office/drawing/2014/main" id="{8E2C40C7-D5F8-DC6B-F39A-55B8713B41A8}"/>
              </a:ext>
            </a:extLst>
          </p:cNvPr>
          <p:cNvSpPr>
            <a:spLocks noGrp="1"/>
          </p:cNvSpPr>
          <p:nvPr>
            <p:ph type="ftr" sz="quarter" idx="11"/>
          </p:nvPr>
        </p:nvSpPr>
        <p:spPr/>
        <p:txBody>
          <a:bodyPr vert="horz" lIns="91440" tIns="45720" rIns="91440" bIns="45720" rtlCol="0" anchor="ctr">
            <a:normAutofit fontScale="85000" lnSpcReduction="10000"/>
          </a:bodyPr>
          <a:lstStyle/>
          <a:p>
            <a:pPr algn="ctr" defTabSz="914400">
              <a:defRPr/>
            </a:pPr>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253228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932BAB1D-48F0-EE2B-C64B-11DABCFF9B17}"/>
              </a:ext>
            </a:extLst>
          </p:cNvPr>
          <p:cNvSpPr>
            <a:spLocks noGrp="1" noRot="1" noChangeAspect="1" noMove="1" noResize="1" noEditPoints="1" noAdjustHandles="1" noChangeArrowheads="1" noChangeShapeType="1" noTextEdit="1"/>
          </p:cNvSpPr>
          <p:nvPr/>
        </p:nvSpPr>
        <p:spPr>
          <a:xfrm>
            <a:off x="0" y="0"/>
            <a:ext cx="91424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a:extLst>
              <a:ext uri="{FF2B5EF4-FFF2-40B4-BE49-F238E27FC236}">
                <a16:creationId xmlns:a16="http://schemas.microsoft.com/office/drawing/2014/main" id="{D6EB6A29-BF68-B936-AADB-02E1915003F3}"/>
              </a:ext>
            </a:extLst>
          </p:cNvPr>
          <p:cNvSpPr>
            <a:spLocks noGrp="1"/>
          </p:cNvSpPr>
          <p:nvPr>
            <p:ph type="title"/>
          </p:nvPr>
        </p:nvSpPr>
        <p:spPr>
          <a:xfrm>
            <a:off x="179388" y="174625"/>
            <a:ext cx="8569325" cy="590550"/>
          </a:xfrm>
        </p:spPr>
        <p:txBody>
          <a:bodyPr>
            <a:noAutofit/>
          </a:bodyPr>
          <a:lstStyle/>
          <a:p>
            <a:pPr algn="ctr" eaLnBrk="1" hangingPunct="1">
              <a:lnSpc>
                <a:spcPct val="90000"/>
              </a:lnSpc>
              <a:defRPr/>
            </a:pPr>
            <a:br>
              <a:rPr lang="en-US" sz="2400" kern="0" dirty="0">
                <a:latin typeface="Helvetica" panose="020B0604020202020204" pitchFamily="34" charset="0"/>
                <a:ea typeface="Times New Roman" panose="02020603050405020304" pitchFamily="18" charset="0"/>
                <a:cs typeface="Times New Roman" panose="02020603050405020304" pitchFamily="18" charset="0"/>
              </a:rPr>
            </a:br>
            <a:r>
              <a:rPr lang="en-US" sz="2400" kern="0" dirty="0">
                <a:latin typeface="Helvetica" panose="020B0604020202020204" pitchFamily="34" charset="0"/>
                <a:ea typeface="Times New Roman" panose="02020603050405020304" pitchFamily="18" charset="0"/>
                <a:cs typeface="Times New Roman" panose="02020603050405020304" pitchFamily="18" charset="0"/>
              </a:rPr>
              <a:t>Stage 3: </a:t>
            </a:r>
            <a:r>
              <a:rPr lang="en-US" sz="2400" kern="0" dirty="0" err="1">
                <a:latin typeface="Helvetica" panose="020B0604020202020204" pitchFamily="34" charset="0"/>
                <a:ea typeface="Times New Roman" panose="02020603050405020304" pitchFamily="18" charset="0"/>
                <a:cs typeface="Times New Roman" panose="02020603050405020304" pitchFamily="18" charset="0"/>
              </a:rPr>
              <a:t>Softmax</a:t>
            </a:r>
            <a:r>
              <a:rPr lang="en-US" sz="2400" kern="0" dirty="0">
                <a:latin typeface="Helvetica" panose="020B0604020202020204" pitchFamily="34" charset="0"/>
                <a:ea typeface="Times New Roman" panose="02020603050405020304" pitchFamily="18" charset="0"/>
                <a:cs typeface="Times New Roman" panose="02020603050405020304" pitchFamily="18" charset="0"/>
              </a:rPr>
              <a:t> of the Scaled Attention Score Matrix</a:t>
            </a:r>
            <a:br>
              <a:rPr lang="en-US" sz="2400" kern="100" dirty="0">
                <a:latin typeface="Aptos" panose="020B0004020202020204" pitchFamily="34" charset="0"/>
                <a:ea typeface="Aptos" panose="020B0004020202020204" pitchFamily="34" charset="0"/>
                <a:cs typeface="Times New Roman" panose="02020603050405020304" pitchFamily="18" charset="0"/>
              </a:rPr>
            </a:br>
            <a:endParaRPr lang="en-US" sz="2400" dirty="0"/>
          </a:p>
        </p:txBody>
      </p:sp>
      <p:sp>
        <p:nvSpPr>
          <p:cNvPr id="3" name="Content Placeholder 2">
            <a:extLst>
              <a:ext uri="{FF2B5EF4-FFF2-40B4-BE49-F238E27FC236}">
                <a16:creationId xmlns:a16="http://schemas.microsoft.com/office/drawing/2014/main" id="{34E25BF9-D905-64D8-77A3-43C0F8967B55}"/>
              </a:ext>
            </a:extLst>
          </p:cNvPr>
          <p:cNvSpPr>
            <a:spLocks noGrp="1"/>
          </p:cNvSpPr>
          <p:nvPr>
            <p:ph idx="1"/>
          </p:nvPr>
        </p:nvSpPr>
        <p:spPr>
          <a:xfrm>
            <a:off x="755650" y="1116013"/>
            <a:ext cx="7632700" cy="1111250"/>
          </a:xfrm>
        </p:spPr>
        <p:txBody>
          <a:bodyPr anchor="ctr">
            <a:normAutofit fontScale="92500"/>
          </a:bodyPr>
          <a:lstStyle/>
          <a:p>
            <a:pPr algn="ctr" eaLnBrk="1" hangingPunct="1">
              <a:lnSpc>
                <a:spcPct val="90000"/>
              </a:lnSpc>
              <a:buFont typeface="Wingdings" panose="05000000000000000000" pitchFamily="2" charset="2"/>
              <a:buChar char="q"/>
              <a:defRPr/>
            </a:pPr>
            <a:r>
              <a:rPr lang="en-US" sz="1800" kern="0" spc="-5" dirty="0">
                <a:latin typeface="Georgia" panose="02040502050405020303" pitchFamily="18" charset="0"/>
                <a:ea typeface="Times New Roman" panose="02020603050405020304" pitchFamily="18" charset="0"/>
                <a:cs typeface="Times New Roman" panose="02020603050405020304" pitchFamily="18" charset="0"/>
              </a:rPr>
              <a:t>Take the </a:t>
            </a:r>
            <a:r>
              <a:rPr lang="en-US" sz="1800" kern="0" spc="-5" dirty="0" err="1">
                <a:latin typeface="Georgia" panose="02040502050405020303" pitchFamily="18" charset="0"/>
                <a:ea typeface="Times New Roman" panose="02020603050405020304" pitchFamily="18" charset="0"/>
                <a:cs typeface="Times New Roman" panose="02020603050405020304" pitchFamily="18" charset="0"/>
              </a:rPr>
              <a:t>softmax</a:t>
            </a:r>
            <a:r>
              <a:rPr lang="en-US" sz="1800" kern="0" spc="-5" dirty="0">
                <a:latin typeface="Georgia" panose="02040502050405020303" pitchFamily="18" charset="0"/>
                <a:ea typeface="Times New Roman" panose="02020603050405020304" pitchFamily="18" charset="0"/>
                <a:cs typeface="Times New Roman" panose="02020603050405020304" pitchFamily="18" charset="0"/>
              </a:rPr>
              <a:t> of the scaled score matrix to get the attention weights, which gives you probability values between 0 and 1. By doing a </a:t>
            </a:r>
            <a:r>
              <a:rPr lang="en-US" sz="1800" kern="0" spc="-5" dirty="0" err="1">
                <a:latin typeface="Georgia" panose="02040502050405020303" pitchFamily="18" charset="0"/>
                <a:ea typeface="Times New Roman" panose="02020603050405020304" pitchFamily="18" charset="0"/>
                <a:cs typeface="Times New Roman" panose="02020603050405020304" pitchFamily="18" charset="0"/>
              </a:rPr>
              <a:t>softmax</a:t>
            </a:r>
            <a:r>
              <a:rPr lang="en-US" sz="1800" kern="0" spc="-5" dirty="0">
                <a:latin typeface="Georgia" panose="02040502050405020303" pitchFamily="18" charset="0"/>
                <a:ea typeface="Times New Roman" panose="02020603050405020304" pitchFamily="18" charset="0"/>
                <a:cs typeface="Times New Roman" panose="02020603050405020304" pitchFamily="18" charset="0"/>
              </a:rPr>
              <a:t> the higher scores get heighten, and lower scores are depressed. This allows the model to be more confident about which words to attend too.</a:t>
            </a: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algn="ctr" eaLnBrk="1" hangingPunct="1">
              <a:lnSpc>
                <a:spcPct val="90000"/>
              </a:lnSpc>
              <a:defRPr/>
            </a:pPr>
            <a:endParaRPr lang="en-US" sz="1800" dirty="0"/>
          </a:p>
        </p:txBody>
      </p:sp>
      <p:pic>
        <p:nvPicPr>
          <p:cNvPr id="56325" name="Picture 4">
            <a:extLst>
              <a:ext uri="{FF2B5EF4-FFF2-40B4-BE49-F238E27FC236}">
                <a16:creationId xmlns:a16="http://schemas.microsoft.com/office/drawing/2014/main" id="{E2E0FB74-ECA3-5076-C47D-428873167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405063"/>
            <a:ext cx="8497888" cy="427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Footer Placeholder 3">
            <a:extLst>
              <a:ext uri="{FF2B5EF4-FFF2-40B4-BE49-F238E27FC236}">
                <a16:creationId xmlns:a16="http://schemas.microsoft.com/office/drawing/2014/main" id="{12841456-DCB0-C942-31B2-1401851A0697}"/>
              </a:ext>
            </a:extLst>
          </p:cNvPr>
          <p:cNvSpPr>
            <a:spLocks noGrp="1" noChangeArrowheads="1"/>
          </p:cNvSpPr>
          <p:nvPr>
            <p:ph type="ftr" sz="quarter" idx="11"/>
          </p:nvPr>
        </p:nvSpPr>
        <p:spPr bwMode="auto">
          <a:xfrm>
            <a:off x="3028950" y="6356350"/>
            <a:ext cx="30861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buClrTx/>
              <a:buFontTx/>
              <a:buNone/>
            </a:pPr>
            <a:endParaRPr lang="en-US" altLang="en-US" sz="1200">
              <a:solidFill>
                <a:srgbClr val="898989"/>
              </a:solidFill>
              <a:latin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4746-C98D-101D-C1EA-2020D4259F03}"/>
              </a:ext>
            </a:extLst>
          </p:cNvPr>
          <p:cNvSpPr>
            <a:spLocks noGrp="1"/>
          </p:cNvSpPr>
          <p:nvPr>
            <p:ph type="title"/>
          </p:nvPr>
        </p:nvSpPr>
        <p:spPr/>
        <p:txBody>
          <a:bodyPr/>
          <a:lstStyle/>
          <a:p>
            <a:pPr eaLnBrk="1" hangingPunct="1">
              <a:defRPr/>
            </a:pPr>
            <a:br>
              <a:rPr lang="en-US" sz="1800" kern="0" dirty="0">
                <a:solidFill>
                  <a:schemeClr val="accent6">
                    <a:lumMod val="75000"/>
                  </a:schemeClr>
                </a:solidFill>
                <a:latin typeface="Helvetica" panose="020B0604020202020204" pitchFamily="34" charset="0"/>
                <a:ea typeface="Times New Roman" panose="02020603050405020304" pitchFamily="18" charset="0"/>
                <a:cs typeface="Times New Roman" panose="02020603050405020304" pitchFamily="18" charset="0"/>
              </a:rPr>
            </a:br>
            <a:br>
              <a:rPr lang="en-US" sz="1800" kern="0" dirty="0">
                <a:solidFill>
                  <a:schemeClr val="accent6">
                    <a:lumMod val="75000"/>
                  </a:schemeClr>
                </a:solidFill>
                <a:latin typeface="Helvetica" panose="020B0604020202020204" pitchFamily="34" charset="0"/>
                <a:ea typeface="Times New Roman" panose="02020603050405020304" pitchFamily="18" charset="0"/>
                <a:cs typeface="Times New Roman" panose="02020603050405020304" pitchFamily="18" charset="0"/>
              </a:rPr>
            </a:br>
            <a:r>
              <a:rPr lang="en-US" sz="1800" kern="0" dirty="0">
                <a:solidFill>
                  <a:schemeClr val="accent6">
                    <a:lumMod val="75000"/>
                  </a:schemeClr>
                </a:solidFill>
                <a:latin typeface="Helvetica" panose="020B0604020202020204" pitchFamily="34" charset="0"/>
                <a:ea typeface="Times New Roman" panose="02020603050405020304" pitchFamily="18" charset="0"/>
                <a:cs typeface="Times New Roman" panose="02020603050405020304" pitchFamily="18" charset="0"/>
              </a:rPr>
              <a:t>Stage 4: </a:t>
            </a:r>
            <a:r>
              <a:rPr lang="en-US" sz="1800" kern="0" dirty="0" err="1">
                <a:solidFill>
                  <a:schemeClr val="accent6">
                    <a:lumMod val="75000"/>
                  </a:schemeClr>
                </a:solidFill>
                <a:latin typeface="Helvetica" panose="020B0604020202020204" pitchFamily="34" charset="0"/>
                <a:ea typeface="Times New Roman" panose="02020603050405020304" pitchFamily="18" charset="0"/>
                <a:cs typeface="Times New Roman" panose="02020603050405020304" pitchFamily="18" charset="0"/>
              </a:rPr>
              <a:t>MatMul</a:t>
            </a:r>
            <a:r>
              <a:rPr lang="en-US" sz="1800" kern="0" dirty="0">
                <a:solidFill>
                  <a:schemeClr val="accent6">
                    <a:lumMod val="75000"/>
                  </a:schemeClr>
                </a:solidFill>
                <a:latin typeface="Helvetica" panose="020B0604020202020204" pitchFamily="34" charset="0"/>
                <a:ea typeface="Times New Roman" panose="02020603050405020304" pitchFamily="18" charset="0"/>
                <a:cs typeface="Times New Roman" panose="02020603050405020304" pitchFamily="18" charset="0"/>
              </a:rPr>
              <a:t> - Multiply Attention score matrix with Value vector</a:t>
            </a:r>
            <a:br>
              <a:rPr lang="en-US" sz="1800"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br>
            <a:endParaRPr lang="en-US" dirty="0">
              <a:solidFill>
                <a:schemeClr val="accent6">
                  <a:lumMod val="75000"/>
                </a:schemeClr>
              </a:solidFill>
            </a:endParaRPr>
          </a:p>
        </p:txBody>
      </p:sp>
      <p:sp>
        <p:nvSpPr>
          <p:cNvPr id="3" name="Content Placeholder 2">
            <a:extLst>
              <a:ext uri="{FF2B5EF4-FFF2-40B4-BE49-F238E27FC236}">
                <a16:creationId xmlns:a16="http://schemas.microsoft.com/office/drawing/2014/main" id="{A7FA530E-C897-1AE6-0183-F67391D5E622}"/>
              </a:ext>
            </a:extLst>
          </p:cNvPr>
          <p:cNvSpPr>
            <a:spLocks noGrp="1"/>
          </p:cNvSpPr>
          <p:nvPr>
            <p:ph idx="1"/>
          </p:nvPr>
        </p:nvSpPr>
        <p:spPr/>
        <p:txBody>
          <a:bodyPr/>
          <a:lstStyle/>
          <a:p>
            <a:pPr eaLnBrk="1" hangingPunct="1">
              <a:buFont typeface="Wingdings" panose="05000000000000000000" pitchFamily="2" charset="2"/>
              <a:buChar char="q"/>
              <a:defRPr/>
            </a:pPr>
            <a:r>
              <a:rPr lang="en-US" sz="1800" kern="0" spc="-5" dirty="0">
                <a:solidFill>
                  <a:srgbClr val="242424"/>
                </a:solidFill>
                <a:latin typeface="Georgia" panose="02040502050405020303" pitchFamily="18" charset="0"/>
                <a:ea typeface="Times New Roman" panose="02020603050405020304" pitchFamily="18" charset="0"/>
                <a:cs typeface="Times New Roman" panose="02020603050405020304" pitchFamily="18" charset="0"/>
              </a:rPr>
              <a:t>take the attention weights and multiply it by your value vector to get an output vector. The higher </a:t>
            </a:r>
            <a:r>
              <a:rPr lang="en-US" sz="1800" kern="0" spc="-5" dirty="0" err="1">
                <a:solidFill>
                  <a:srgbClr val="242424"/>
                </a:solidFill>
                <a:latin typeface="Georgia" panose="02040502050405020303" pitchFamily="18" charset="0"/>
                <a:ea typeface="Times New Roman" panose="02020603050405020304" pitchFamily="18" charset="0"/>
                <a:cs typeface="Times New Roman" panose="02020603050405020304" pitchFamily="18" charset="0"/>
              </a:rPr>
              <a:t>softmax</a:t>
            </a:r>
            <a:r>
              <a:rPr lang="en-US" sz="1800" kern="0" spc="-5" dirty="0">
                <a:solidFill>
                  <a:srgbClr val="242424"/>
                </a:solidFill>
                <a:latin typeface="Georgia" panose="02040502050405020303" pitchFamily="18" charset="0"/>
                <a:ea typeface="Times New Roman" panose="02020603050405020304" pitchFamily="18" charset="0"/>
                <a:cs typeface="Times New Roman" panose="02020603050405020304" pitchFamily="18" charset="0"/>
              </a:rPr>
              <a:t> scores will keep the value of words the model learns is more important. The lower scores will drown out the irrelevant words. Then you feed the output of that into a linear layer to process.</a:t>
            </a:r>
          </a:p>
          <a:p>
            <a:pPr eaLnBrk="1" hangingPunct="1">
              <a:buFont typeface="Wingdings" panose="05000000000000000000" pitchFamily="2" charset="2"/>
              <a:buChar char="q"/>
              <a:defRPr/>
            </a:pPr>
            <a:r>
              <a:rPr lang="en-US" sz="1800" kern="0" spc="-5" dirty="0">
                <a:solidFill>
                  <a:srgbClr val="242424"/>
                </a:solidFill>
                <a:latin typeface="Georgia" panose="02040502050405020303" pitchFamily="18" charset="0"/>
                <a:ea typeface="Aptos" panose="020B0004020202020204" pitchFamily="34" charset="0"/>
                <a:cs typeface="Times New Roman" panose="02020603050405020304" pitchFamily="18" charset="0"/>
              </a:rPr>
              <a:t>This output vector is used in the next stage - </a:t>
            </a:r>
            <a:r>
              <a:rPr lang="en-US" sz="800" dirty="0">
                <a:solidFill>
                  <a:schemeClr val="accent6">
                    <a:lumMod val="75000"/>
                  </a:schemeClr>
                </a:solidFill>
                <a:highlight>
                  <a:srgbClr val="FFFF00"/>
                </a:highlight>
                <a:latin typeface="Calibri" panose="020F0502020204030204" pitchFamily="34" charset="0"/>
                <a:ea typeface="Calibri" panose="020F0502020204030204" pitchFamily="34" charset="0"/>
                <a:cs typeface="Times New Roman" panose="02020603050405020304" pitchFamily="18" charset="0"/>
              </a:rPr>
              <a:t>The Residual Connections, Layer Normalization, and Feed Forward Network</a:t>
            </a:r>
          </a:p>
          <a:p>
            <a:pPr eaLnBrk="1" hangingPunct="1">
              <a:buFont typeface="Wingdings" panose="05000000000000000000" pitchFamily="2" charset="2"/>
              <a:buChar char="q"/>
              <a:defRPr/>
            </a:pPr>
            <a:endParaRPr lang="en-US" sz="800" kern="100" dirty="0">
              <a:latin typeface="Aptos" panose="020B0004020202020204" pitchFamily="34" charset="0"/>
              <a:ea typeface="Aptos" panose="020B0004020202020204" pitchFamily="34" charset="0"/>
              <a:cs typeface="Times New Roman" panose="02020603050405020304" pitchFamily="18" charset="0"/>
            </a:endParaRPr>
          </a:p>
          <a:p>
            <a:pPr eaLnBrk="1" hangingPunct="1">
              <a:buFont typeface="Wingdings" panose="05000000000000000000" pitchFamily="2" charset="2"/>
              <a:buChar char="q"/>
              <a:defRPr/>
            </a:pPr>
            <a:endParaRPr lang="en-US" dirty="0"/>
          </a:p>
        </p:txBody>
      </p:sp>
      <p:sp>
        <p:nvSpPr>
          <p:cNvPr id="57348" name="Footer Placeholder 3">
            <a:extLst>
              <a:ext uri="{FF2B5EF4-FFF2-40B4-BE49-F238E27FC236}">
                <a16:creationId xmlns:a16="http://schemas.microsoft.com/office/drawing/2014/main" id="{EC22869D-2935-E372-0F15-8EA73CD545F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buClrTx/>
              <a:buFontTx/>
              <a:buNone/>
            </a:pPr>
            <a:endParaRPr lang="en-US" altLang="en-US" sz="1200">
              <a:solidFill>
                <a:srgbClr val="898989"/>
              </a:solidFill>
              <a:latin typeface="Calibri" panose="020F0502020204030204" pitchFamily="34" charset="0"/>
            </a:endParaRPr>
          </a:p>
        </p:txBody>
      </p:sp>
      <p:pic>
        <p:nvPicPr>
          <p:cNvPr id="57349" name="Picture 4" descr="A black background with white text and green squares&#10;&#10;Description automatically generated">
            <a:extLst>
              <a:ext uri="{FF2B5EF4-FFF2-40B4-BE49-F238E27FC236}">
                <a16:creationId xmlns:a16="http://schemas.microsoft.com/office/drawing/2014/main" id="{D30FE881-69E1-12D5-D841-FAEE8F140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924175"/>
            <a:ext cx="8785225"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CC33-2283-9921-7339-2370246696F7}"/>
              </a:ext>
            </a:extLst>
          </p:cNvPr>
          <p:cNvSpPr>
            <a:spLocks noGrp="1"/>
          </p:cNvSpPr>
          <p:nvPr>
            <p:ph type="title"/>
          </p:nvPr>
        </p:nvSpPr>
        <p:spPr/>
        <p:txBody>
          <a:bodyPr/>
          <a:lstStyle/>
          <a:p>
            <a:br>
              <a:rPr lang="en-US" sz="1800" b="1" kern="1800" spc="-2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br>
            <a:br>
              <a:rPr lang="en-US" sz="1800" b="1" kern="1800" spc="-2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kern="1800" spc="-20" dirty="0">
                <a:solidFill>
                  <a:schemeClr val="accent6">
                    <a:lumMod val="75000"/>
                  </a:schemeClr>
                </a:solidFill>
                <a:latin typeface="Helvetica" panose="020B0604020202020204" pitchFamily="34" charset="0"/>
                <a:ea typeface="Times New Roman" panose="02020603050405020304" pitchFamily="18" charset="0"/>
                <a:cs typeface="Times New Roman" panose="02020603050405020304" pitchFamily="18" charset="0"/>
              </a:rPr>
              <a:t>NB: we can also Compute Multi-Head Attention</a:t>
            </a:r>
            <a:br>
              <a:rPr lang="en-US" sz="1800"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dirty="0">
              <a:solidFill>
                <a:schemeClr val="accent6">
                  <a:lumMod val="75000"/>
                </a:schemeClr>
              </a:solidFill>
            </a:endParaRPr>
          </a:p>
        </p:txBody>
      </p:sp>
      <p:sp>
        <p:nvSpPr>
          <p:cNvPr id="3" name="Content Placeholder 2">
            <a:extLst>
              <a:ext uri="{FF2B5EF4-FFF2-40B4-BE49-F238E27FC236}">
                <a16:creationId xmlns:a16="http://schemas.microsoft.com/office/drawing/2014/main" id="{C70311DE-881A-D1A1-8111-67CCC2164F5B}"/>
              </a:ext>
            </a:extLst>
          </p:cNvPr>
          <p:cNvSpPr>
            <a:spLocks noGrp="1"/>
          </p:cNvSpPr>
          <p:nvPr>
            <p:ph idx="1"/>
          </p:nvPr>
        </p:nvSpPr>
        <p:spPr>
          <a:xfrm>
            <a:off x="107504" y="738188"/>
            <a:ext cx="8928992" cy="4579937"/>
          </a:xfrm>
        </p:spPr>
        <p:txBody>
          <a:bodyPr/>
          <a:lstStyle/>
          <a:p>
            <a:pPr>
              <a:buFont typeface="Wingdings" panose="05000000000000000000" pitchFamily="2" charset="2"/>
              <a:buChar char="q"/>
            </a:pP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To make this a multi-headed attention computation, you need to split the query, key, and value into N vectors before applying self-attention. The split vectors then go through the self-attention process individually. </a:t>
            </a:r>
          </a:p>
          <a:p>
            <a:pPr>
              <a:buFont typeface="Wingdings" panose="05000000000000000000" pitchFamily="2" charset="2"/>
              <a:buChar char="q"/>
            </a:pP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Each self-attention process is called a head. Each head produces an output vector that gets concatenated into a single vector before going through the final linear layer. </a:t>
            </a:r>
          </a:p>
          <a:p>
            <a:pPr>
              <a:buFont typeface="Wingdings" panose="05000000000000000000" pitchFamily="2" charset="2"/>
              <a:buChar char="q"/>
            </a:pP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In theory, each head would learn something different therefore giving the encoder model more representation power.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endParaRPr lang="en-US" dirty="0"/>
          </a:p>
        </p:txBody>
      </p:sp>
      <p:sp>
        <p:nvSpPr>
          <p:cNvPr id="4" name="Footer Placeholder 3">
            <a:extLst>
              <a:ext uri="{FF2B5EF4-FFF2-40B4-BE49-F238E27FC236}">
                <a16:creationId xmlns:a16="http://schemas.microsoft.com/office/drawing/2014/main" id="{9A881C13-14A8-32F5-5527-7784A749C606}"/>
              </a:ext>
            </a:extLst>
          </p:cNvPr>
          <p:cNvSpPr>
            <a:spLocks noGrp="1"/>
          </p:cNvSpPr>
          <p:nvPr>
            <p:ph type="ftr" sz="quarter" idx="11"/>
          </p:nvPr>
        </p:nvSpPr>
        <p:spPr/>
        <p:txBody>
          <a:bodyPr/>
          <a:lstStyle/>
          <a:p>
            <a:endParaRPr lang="en-US"/>
          </a:p>
        </p:txBody>
      </p:sp>
      <p:pic>
        <p:nvPicPr>
          <p:cNvPr id="5" name="Picture 4" descr="A row of squares with white text&#10;&#10;Description automatically generated">
            <a:extLst>
              <a:ext uri="{FF2B5EF4-FFF2-40B4-BE49-F238E27FC236}">
                <a16:creationId xmlns:a16="http://schemas.microsoft.com/office/drawing/2014/main" id="{9544A402-384B-C3CD-549A-FF9F83244A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140967"/>
            <a:ext cx="9036496" cy="3604915"/>
          </a:xfrm>
          <a:prstGeom prst="rect">
            <a:avLst/>
          </a:prstGeom>
          <a:noFill/>
          <a:ln>
            <a:noFill/>
          </a:ln>
        </p:spPr>
      </p:pic>
    </p:spTree>
    <p:extLst>
      <p:ext uri="{BB962C8B-B14F-4D97-AF65-F5344CB8AC3E}">
        <p14:creationId xmlns:p14="http://schemas.microsoft.com/office/powerpoint/2010/main" val="2407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0EB7-180C-F478-7316-D21CF8723543}"/>
              </a:ext>
            </a:extLst>
          </p:cNvPr>
          <p:cNvSpPr>
            <a:spLocks noGrp="1"/>
          </p:cNvSpPr>
          <p:nvPr>
            <p:ph type="title"/>
          </p:nvPr>
        </p:nvSpPr>
        <p:spPr/>
        <p:txBody>
          <a:bodyPr/>
          <a:lstStyle/>
          <a:p>
            <a:r>
              <a:rPr lang="en-US" dirty="0"/>
              <a:t>Transformer Architecture</a:t>
            </a:r>
          </a:p>
        </p:txBody>
      </p:sp>
      <p:sp>
        <p:nvSpPr>
          <p:cNvPr id="3" name="Content Placeholder 2">
            <a:extLst>
              <a:ext uri="{FF2B5EF4-FFF2-40B4-BE49-F238E27FC236}">
                <a16:creationId xmlns:a16="http://schemas.microsoft.com/office/drawing/2014/main" id="{9C4EF2C2-60D4-9D4F-002D-06DF1B4E7491}"/>
              </a:ext>
            </a:extLst>
          </p:cNvPr>
          <p:cNvSpPr>
            <a:spLocks noGrp="1"/>
          </p:cNvSpPr>
          <p:nvPr>
            <p:ph idx="1"/>
          </p:nvPr>
        </p:nvSpPr>
        <p:spPr>
          <a:xfrm>
            <a:off x="457200" y="1052736"/>
            <a:ext cx="8229600" cy="5400600"/>
          </a:xfrm>
        </p:spPr>
        <p:txBody>
          <a:bodyPr/>
          <a:lstStyle/>
          <a:p>
            <a:pPr>
              <a:buFont typeface="Wingdings" panose="05000000000000000000" pitchFamily="2" charset="2"/>
              <a:buChar char="v"/>
            </a:pPr>
            <a:r>
              <a:rPr lang="en-US" sz="18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Transformers can be used to write stories, essays, poems, answer questions, translate between languages, chat with humans, and they can even pass exams that are hard for humans!</a:t>
            </a:r>
          </a:p>
          <a:p>
            <a:pPr>
              <a:lnSpc>
                <a:spcPts val="2400"/>
              </a:lnSpc>
              <a:spcBef>
                <a:spcPts val="2570"/>
              </a:spcBef>
              <a:spcAft>
                <a:spcPts val="800"/>
              </a:spcAft>
              <a:buFont typeface="Wingdings" panose="05000000000000000000" pitchFamily="2" charset="2"/>
              <a:buChar char="v"/>
            </a:pPr>
            <a:r>
              <a:rPr lang="en-US" sz="180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transformer has 4 main parts: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ts val="2400"/>
              </a:lnSpc>
              <a:spcBef>
                <a:spcPts val="2570"/>
              </a:spcBef>
              <a:spcAft>
                <a:spcPts val="800"/>
              </a:spcAft>
              <a:buSzPts val="1000"/>
              <a:buFont typeface="Wingdings" panose="05000000000000000000" pitchFamily="2" charset="2"/>
              <a:buChar char="Ø"/>
              <a:tabLst>
                <a:tab pos="457200" algn="l"/>
              </a:tabLst>
            </a:pPr>
            <a:r>
              <a:rPr lang="en-US" sz="180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Tokenization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ts val="2400"/>
              </a:lnSpc>
              <a:spcBef>
                <a:spcPts val="1370"/>
              </a:spcBef>
              <a:spcAft>
                <a:spcPts val="800"/>
              </a:spcAft>
              <a:buSzPts val="1000"/>
              <a:buFont typeface="Wingdings" panose="05000000000000000000" pitchFamily="2" charset="2"/>
              <a:buChar char="Ø"/>
              <a:tabLst>
                <a:tab pos="457200" algn="l"/>
              </a:tabLst>
            </a:pPr>
            <a:r>
              <a:rPr lang="en-US" sz="180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Embedding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ts val="2400"/>
              </a:lnSpc>
              <a:spcBef>
                <a:spcPts val="1370"/>
              </a:spcBef>
              <a:spcAft>
                <a:spcPts val="800"/>
              </a:spcAft>
              <a:buSzPts val="1000"/>
              <a:buFont typeface="Wingdings" panose="05000000000000000000" pitchFamily="2" charset="2"/>
              <a:buChar char="Ø"/>
              <a:tabLst>
                <a:tab pos="457200" algn="l"/>
              </a:tabLst>
            </a:pPr>
            <a:r>
              <a:rPr lang="en-US" sz="180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Positional encoding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ts val="2400"/>
              </a:lnSpc>
              <a:spcBef>
                <a:spcPts val="1370"/>
              </a:spcBef>
              <a:spcAft>
                <a:spcPts val="800"/>
              </a:spcAft>
              <a:buSzPts val="1000"/>
              <a:buFont typeface="Wingdings" panose="05000000000000000000" pitchFamily="2" charset="2"/>
              <a:buChar char="Ø"/>
              <a:tabLst>
                <a:tab pos="457200" algn="l"/>
              </a:tabLst>
            </a:pPr>
            <a:r>
              <a:rPr lang="en-US" sz="180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Transformer block (</a:t>
            </a:r>
            <a:r>
              <a:rPr lang="en-US" sz="1800" spc="-5" dirty="0">
                <a:solidFill>
                  <a:srgbClr val="242424"/>
                </a:solidFill>
                <a:latin typeface="Georgia" panose="02040502050405020303" pitchFamily="18" charset="0"/>
                <a:ea typeface="Times New Roman" panose="02020603050405020304" pitchFamily="18" charset="0"/>
                <a:cs typeface="Segoe UI" panose="020B0502040204020203" pitchFamily="34" charset="0"/>
              </a:rPr>
              <a:t>including Attention mechanism &amp; feed-ward blocks</a:t>
            </a:r>
            <a:r>
              <a:rPr lang="en-US" sz="1800" spc="-5" dirty="0">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ts val="2400"/>
              </a:lnSpc>
              <a:spcBef>
                <a:spcPts val="1370"/>
              </a:spcBef>
              <a:spcAft>
                <a:spcPts val="800"/>
              </a:spcAft>
              <a:buSzPts val="1000"/>
              <a:buFont typeface="Wingdings" panose="05000000000000000000" pitchFamily="2" charset="2"/>
              <a:buChar char="Ø"/>
              <a:tabLst>
                <a:tab pos="457200" algn="l"/>
              </a:tabLst>
            </a:pPr>
            <a:r>
              <a:rPr lang="en-US" sz="1800" spc="-5" dirty="0" err="1">
                <a:solidFill>
                  <a:srgbClr val="242424"/>
                </a:solidFill>
                <a:effectLst/>
                <a:latin typeface="Georgia" panose="02040502050405020303" pitchFamily="18" charset="0"/>
                <a:ea typeface="Times New Roman" panose="02020603050405020304" pitchFamily="18" charset="0"/>
                <a:cs typeface="Segoe UI" panose="020B0502040204020203" pitchFamily="34" charset="0"/>
              </a:rPr>
              <a:t>Softmax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9DC3BACC-85FE-6F3B-80DB-5C99E18D2CA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10117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13E4-D1FE-E043-6087-2B312B6A2208}"/>
              </a:ext>
            </a:extLst>
          </p:cNvPr>
          <p:cNvSpPr>
            <a:spLocks noGrp="1"/>
          </p:cNvSpPr>
          <p:nvPr>
            <p:ph type="title"/>
          </p:nvPr>
        </p:nvSpPr>
        <p:spPr>
          <a:xfrm>
            <a:off x="179512" y="250825"/>
            <a:ext cx="8640960" cy="487363"/>
          </a:xfrm>
        </p:spPr>
        <p:txBody>
          <a:bodyPr/>
          <a:lstStyle/>
          <a:p>
            <a:br>
              <a:rPr lang="en-US" sz="1800" b="1" kern="1800" spc="-2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br>
            <a:br>
              <a:rPr lang="en-US" sz="1800" b="1" kern="1800" spc="-2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kern="1800" spc="-20" dirty="0">
                <a:solidFill>
                  <a:schemeClr val="accent6">
                    <a:lumMod val="75000"/>
                  </a:schemeClr>
                </a:solidFill>
                <a:latin typeface="Helvetica" panose="020B0604020202020204" pitchFamily="34" charset="0"/>
                <a:ea typeface="Times New Roman" panose="02020603050405020304" pitchFamily="18" charset="0"/>
                <a:cs typeface="Times New Roman" panose="02020603050405020304" pitchFamily="18" charset="0"/>
              </a:rPr>
              <a:t>Stage 5: The Residual Connections, Layer Normalization, and Feed Forward Network</a:t>
            </a:r>
            <a:br>
              <a:rPr lang="en-US" sz="1800"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dirty="0">
              <a:solidFill>
                <a:schemeClr val="accent6">
                  <a:lumMod val="75000"/>
                </a:schemeClr>
              </a:solidFill>
            </a:endParaRPr>
          </a:p>
        </p:txBody>
      </p:sp>
      <p:sp>
        <p:nvSpPr>
          <p:cNvPr id="3" name="Content Placeholder 2">
            <a:extLst>
              <a:ext uri="{FF2B5EF4-FFF2-40B4-BE49-F238E27FC236}">
                <a16:creationId xmlns:a16="http://schemas.microsoft.com/office/drawing/2014/main" id="{EA02C666-7B83-5897-E50C-DDA7085BD7D4}"/>
              </a:ext>
            </a:extLst>
          </p:cNvPr>
          <p:cNvSpPr>
            <a:spLocks noGrp="1"/>
          </p:cNvSpPr>
          <p:nvPr>
            <p:ph idx="1"/>
          </p:nvPr>
        </p:nvSpPr>
        <p:spPr>
          <a:xfrm>
            <a:off x="179512" y="738188"/>
            <a:ext cx="8784976" cy="4579937"/>
          </a:xfrm>
        </p:spPr>
        <p:txBody>
          <a:bodyPr/>
          <a:lstStyle/>
          <a:p>
            <a:pPr>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multi-headed attention output vector is added to the original positional input embedding. This is called a residual connection. The output of the residual connection goes through a layer normalization.</a:t>
            </a:r>
            <a:endParaRPr lang="en-US" sz="2000" dirty="0"/>
          </a:p>
        </p:txBody>
      </p:sp>
      <p:sp>
        <p:nvSpPr>
          <p:cNvPr id="4" name="Footer Placeholder 3">
            <a:extLst>
              <a:ext uri="{FF2B5EF4-FFF2-40B4-BE49-F238E27FC236}">
                <a16:creationId xmlns:a16="http://schemas.microsoft.com/office/drawing/2014/main" id="{FFA60616-A43C-2715-D226-5E203E6B3AF4}"/>
              </a:ext>
            </a:extLst>
          </p:cNvPr>
          <p:cNvSpPr>
            <a:spLocks noGrp="1"/>
          </p:cNvSpPr>
          <p:nvPr>
            <p:ph type="ftr" sz="quarter" idx="11"/>
          </p:nvPr>
        </p:nvSpPr>
        <p:spPr/>
        <p:txBody>
          <a:bodyPr/>
          <a:lstStyle/>
          <a:p>
            <a:endParaRPr lang="en-US"/>
          </a:p>
        </p:txBody>
      </p:sp>
      <p:pic>
        <p:nvPicPr>
          <p:cNvPr id="5" name="Picture 4" descr="A diagram of multi-headed attention&#10;&#10;Description automatically generated">
            <a:extLst>
              <a:ext uri="{FF2B5EF4-FFF2-40B4-BE49-F238E27FC236}">
                <a16:creationId xmlns:a16="http://schemas.microsoft.com/office/drawing/2014/main" id="{C1A0072C-9C01-28D4-DDBE-E5723E5923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170240"/>
            <a:ext cx="8784976" cy="4581525"/>
          </a:xfrm>
          <a:prstGeom prst="rect">
            <a:avLst/>
          </a:prstGeom>
          <a:noFill/>
          <a:ln>
            <a:noFill/>
          </a:ln>
        </p:spPr>
      </p:pic>
    </p:spTree>
    <p:extLst>
      <p:ext uri="{BB962C8B-B14F-4D97-AF65-F5344CB8AC3E}">
        <p14:creationId xmlns:p14="http://schemas.microsoft.com/office/powerpoint/2010/main" val="3760413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E992-FBC8-259E-4C8A-92B8F091F30A}"/>
              </a:ext>
            </a:extLst>
          </p:cNvPr>
          <p:cNvSpPr>
            <a:spLocks noGrp="1"/>
          </p:cNvSpPr>
          <p:nvPr>
            <p:ph type="title"/>
          </p:nvPr>
        </p:nvSpPr>
        <p:spPr>
          <a:xfrm>
            <a:off x="179512" y="250825"/>
            <a:ext cx="8856984" cy="487363"/>
          </a:xfrm>
        </p:spPr>
        <p:txBody>
          <a:bodyPr/>
          <a:lstStyle/>
          <a:p>
            <a:br>
              <a:rPr lang="en-US" sz="4400" b="1" kern="1800" spc="-20" dirty="0">
                <a:solidFill>
                  <a:schemeClr val="accent6">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2400" kern="1800" spc="-20" dirty="0">
                <a:solidFill>
                  <a:schemeClr val="accent6">
                    <a:lumMod val="75000"/>
                  </a:schemeClr>
                </a:solidFill>
                <a:latin typeface="Helvetica" panose="020B0604020202020204" pitchFamily="34" charset="0"/>
                <a:ea typeface="Times New Roman" panose="02020603050405020304" pitchFamily="18" charset="0"/>
                <a:cs typeface="Times New Roman" panose="02020603050405020304" pitchFamily="18" charset="0"/>
              </a:rPr>
              <a:t>Stage 6: The Residual Connections, Layer Normalization, and Feed Forward Network</a:t>
            </a:r>
            <a:br>
              <a:rPr lang="en-US" sz="2400"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2400" dirty="0"/>
          </a:p>
        </p:txBody>
      </p:sp>
      <p:sp>
        <p:nvSpPr>
          <p:cNvPr id="3" name="Content Placeholder 2">
            <a:extLst>
              <a:ext uri="{FF2B5EF4-FFF2-40B4-BE49-F238E27FC236}">
                <a16:creationId xmlns:a16="http://schemas.microsoft.com/office/drawing/2014/main" id="{26563578-0EFF-D08E-CD45-922D5AA32DC2}"/>
              </a:ext>
            </a:extLst>
          </p:cNvPr>
          <p:cNvSpPr>
            <a:spLocks noGrp="1"/>
          </p:cNvSpPr>
          <p:nvPr>
            <p:ph idx="1"/>
          </p:nvPr>
        </p:nvSpPr>
        <p:spPr>
          <a:xfrm>
            <a:off x="179512" y="1052736"/>
            <a:ext cx="8856984" cy="4265389"/>
          </a:xfrm>
        </p:spPr>
        <p:txBody>
          <a:bodyPr/>
          <a:lstStyle/>
          <a:p>
            <a:pPr>
              <a:buFont typeface="Wingdings" panose="05000000000000000000" pitchFamily="2" charset="2"/>
              <a:buChar char="q"/>
            </a:pP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normalized residual output gets projected through a pointwise feed-forward network for further processing. The pointwise feed-forward network is a couple of linear layers with a </a:t>
            </a:r>
            <a:r>
              <a:rPr lang="en-US" sz="1800" kern="0" spc="-5" dirty="0" err="1">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ReLU</a:t>
            </a: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activation in between. The output of that is then again added to the input of the pointwise feed-forward network and further normalized.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endParaRPr lang="en-US" dirty="0"/>
          </a:p>
        </p:txBody>
      </p:sp>
      <p:sp>
        <p:nvSpPr>
          <p:cNvPr id="4" name="Footer Placeholder 3">
            <a:extLst>
              <a:ext uri="{FF2B5EF4-FFF2-40B4-BE49-F238E27FC236}">
                <a16:creationId xmlns:a16="http://schemas.microsoft.com/office/drawing/2014/main" id="{0FFCF9C0-266C-80E5-CB00-C5C51D4EBE7E}"/>
              </a:ext>
            </a:extLst>
          </p:cNvPr>
          <p:cNvSpPr>
            <a:spLocks noGrp="1"/>
          </p:cNvSpPr>
          <p:nvPr>
            <p:ph type="ftr" sz="quarter" idx="11"/>
          </p:nvPr>
        </p:nvSpPr>
        <p:spPr/>
        <p:txBody>
          <a:bodyPr/>
          <a:lstStyle/>
          <a:p>
            <a:endParaRPr lang="en-US"/>
          </a:p>
        </p:txBody>
      </p:sp>
      <p:pic>
        <p:nvPicPr>
          <p:cNvPr id="5" name="Picture 4" descr="A computer screen shot of a diagram&#10;&#10;Description automatically generated">
            <a:extLst>
              <a:ext uri="{FF2B5EF4-FFF2-40B4-BE49-F238E27FC236}">
                <a16:creationId xmlns:a16="http://schemas.microsoft.com/office/drawing/2014/main" id="{ADAF43E8-7F08-9976-2FBA-635A20D738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717573"/>
            <a:ext cx="9036496" cy="4130675"/>
          </a:xfrm>
          <a:prstGeom prst="rect">
            <a:avLst/>
          </a:prstGeom>
          <a:noFill/>
          <a:ln>
            <a:noFill/>
          </a:ln>
        </p:spPr>
      </p:pic>
    </p:spTree>
    <p:extLst>
      <p:ext uri="{BB962C8B-B14F-4D97-AF65-F5344CB8AC3E}">
        <p14:creationId xmlns:p14="http://schemas.microsoft.com/office/powerpoint/2010/main" val="21661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67D1-C8BB-B2AE-842B-E8B8E75DA361}"/>
              </a:ext>
            </a:extLst>
          </p:cNvPr>
          <p:cNvSpPr>
            <a:spLocks noGrp="1"/>
          </p:cNvSpPr>
          <p:nvPr>
            <p:ph type="title"/>
          </p:nvPr>
        </p:nvSpPr>
        <p:spPr>
          <a:xfrm>
            <a:off x="0" y="250825"/>
            <a:ext cx="9144000" cy="487363"/>
          </a:xfrm>
        </p:spPr>
        <p:txBody>
          <a:bodyPr/>
          <a:lstStyle/>
          <a:p>
            <a:r>
              <a:rPr lang="en-US" dirty="0"/>
              <a:t>Conclusion on the Encoder side</a:t>
            </a:r>
          </a:p>
        </p:txBody>
      </p:sp>
      <p:sp>
        <p:nvSpPr>
          <p:cNvPr id="3" name="Content Placeholder 2">
            <a:extLst>
              <a:ext uri="{FF2B5EF4-FFF2-40B4-BE49-F238E27FC236}">
                <a16:creationId xmlns:a16="http://schemas.microsoft.com/office/drawing/2014/main" id="{5A608D9A-CD73-642B-CD21-B362092D483E}"/>
              </a:ext>
            </a:extLst>
          </p:cNvPr>
          <p:cNvSpPr>
            <a:spLocks noGrp="1"/>
          </p:cNvSpPr>
          <p:nvPr>
            <p:ph idx="1"/>
          </p:nvPr>
        </p:nvSpPr>
        <p:spPr/>
        <p:txBody>
          <a:bodyPr/>
          <a:lstStyle/>
          <a:p>
            <a:pPr>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That wraps up the encoder layer: all of these operations are to encode the input to a continuous representation with attention information. </a:t>
            </a:r>
          </a:p>
          <a:p>
            <a:pPr>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This will help the decoder focus on the appropriate words in the input during the decoding process. </a:t>
            </a:r>
          </a:p>
          <a:p>
            <a:pPr>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You can stack the encoder N times to further encode the information, where each layer has the opportunity to learn different attention representations therefore potentially boosting the predictive power of the transformer network.</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endParaRPr lang="en-US" sz="2000" dirty="0"/>
          </a:p>
        </p:txBody>
      </p:sp>
      <p:sp>
        <p:nvSpPr>
          <p:cNvPr id="4" name="Footer Placeholder 3">
            <a:extLst>
              <a:ext uri="{FF2B5EF4-FFF2-40B4-BE49-F238E27FC236}">
                <a16:creationId xmlns:a16="http://schemas.microsoft.com/office/drawing/2014/main" id="{80DC3E52-07BA-EB03-7AF3-35D2612B2DB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19762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7571F49-DD4D-418B-8527-7B070A41E67F}"/>
              </a:ext>
            </a:extLst>
          </p:cNvPr>
          <p:cNvPicPr>
            <a:picLocks noChangeAspect="1"/>
          </p:cNvPicPr>
          <p:nvPr/>
        </p:nvPicPr>
        <p:blipFill>
          <a:blip r:embed="rId2"/>
          <a:stretch>
            <a:fillRect/>
          </a:stretch>
        </p:blipFill>
        <p:spPr>
          <a:xfrm>
            <a:off x="2507084" y="633990"/>
            <a:ext cx="4319694" cy="5729648"/>
          </a:xfrm>
          <a:prstGeom prst="rect">
            <a:avLst/>
          </a:prstGeom>
        </p:spPr>
      </p:pic>
      <p:sp>
        <p:nvSpPr>
          <p:cNvPr id="5" name="矩形 4">
            <a:extLst>
              <a:ext uri="{FF2B5EF4-FFF2-40B4-BE49-F238E27FC236}">
                <a16:creationId xmlns:a16="http://schemas.microsoft.com/office/drawing/2014/main" id="{26F34D1C-B352-413B-947B-5D5B7D5D5420}"/>
              </a:ext>
            </a:extLst>
          </p:cNvPr>
          <p:cNvSpPr/>
          <p:nvPr/>
        </p:nvSpPr>
        <p:spPr>
          <a:xfrm>
            <a:off x="151566" y="49215"/>
            <a:ext cx="8308865" cy="584775"/>
          </a:xfrm>
          <a:prstGeom prst="rect">
            <a:avLst/>
          </a:prstGeom>
        </p:spPr>
        <p:txBody>
          <a:bodyPr wrap="square">
            <a:spAutoFit/>
          </a:bodyPr>
          <a:lstStyle/>
          <a:p>
            <a:r>
              <a:rPr lang="en-US" altLang="zh-TW" sz="3200" b="1" i="1" u="sng" dirty="0"/>
              <a:t>Transformer  - </a:t>
            </a:r>
            <a:r>
              <a:rPr lang="en-US" altLang="zh-TW" sz="3200" b="1" i="1" u="sng" dirty="0">
                <a:solidFill>
                  <a:schemeClr val="accent6">
                    <a:lumMod val="75000"/>
                  </a:schemeClr>
                </a:solidFill>
              </a:rPr>
              <a:t>THE DECODER PART</a:t>
            </a:r>
            <a:endParaRPr lang="zh-TW" altLang="en-US" sz="3200" b="1" i="1" u="sng" dirty="0">
              <a:solidFill>
                <a:schemeClr val="accent6">
                  <a:lumMod val="75000"/>
                </a:schemeClr>
              </a:solidFill>
            </a:endParaRPr>
          </a:p>
        </p:txBody>
      </p:sp>
      <p:sp>
        <p:nvSpPr>
          <p:cNvPr id="6" name="矩形 5">
            <a:extLst>
              <a:ext uri="{FF2B5EF4-FFF2-40B4-BE49-F238E27FC236}">
                <a16:creationId xmlns:a16="http://schemas.microsoft.com/office/drawing/2014/main" id="{5F46B7D9-CEBC-4470-80BA-0AAC7F385E91}"/>
              </a:ext>
            </a:extLst>
          </p:cNvPr>
          <p:cNvSpPr/>
          <p:nvPr/>
        </p:nvSpPr>
        <p:spPr>
          <a:xfrm>
            <a:off x="2617076" y="2406868"/>
            <a:ext cx="1996964" cy="333177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4789A844-F38B-4421-AE72-48F8675ADE0D}"/>
              </a:ext>
            </a:extLst>
          </p:cNvPr>
          <p:cNvSpPr/>
          <p:nvPr/>
        </p:nvSpPr>
        <p:spPr>
          <a:xfrm>
            <a:off x="4735224" y="914400"/>
            <a:ext cx="2091554" cy="48242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A32C6CF7-C47F-4808-89C9-D1A295285EE6}"/>
              </a:ext>
            </a:extLst>
          </p:cNvPr>
          <p:cNvSpPr txBox="1"/>
          <p:nvPr/>
        </p:nvSpPr>
        <p:spPr>
          <a:xfrm>
            <a:off x="467544" y="3712779"/>
            <a:ext cx="2088940" cy="523220"/>
          </a:xfrm>
          <a:prstGeom prst="rect">
            <a:avLst/>
          </a:prstGeom>
          <a:noFill/>
        </p:spPr>
        <p:txBody>
          <a:bodyPr wrap="square" rtlCol="0">
            <a:spAutoFit/>
          </a:bodyPr>
          <a:lstStyle/>
          <a:p>
            <a:r>
              <a:rPr lang="en-US" altLang="zh-TW" sz="2800" dirty="0">
                <a:solidFill>
                  <a:srgbClr val="0070C0"/>
                </a:solidFill>
              </a:rPr>
              <a:t>Encoder</a:t>
            </a:r>
            <a:endParaRPr lang="zh-TW" altLang="en-US" sz="2800" dirty="0">
              <a:solidFill>
                <a:srgbClr val="0070C0"/>
              </a:solidFill>
            </a:endParaRPr>
          </a:p>
        </p:txBody>
      </p:sp>
      <p:sp>
        <p:nvSpPr>
          <p:cNvPr id="9" name="文字方塊 8">
            <a:extLst>
              <a:ext uri="{FF2B5EF4-FFF2-40B4-BE49-F238E27FC236}">
                <a16:creationId xmlns:a16="http://schemas.microsoft.com/office/drawing/2014/main" id="{B6EF4895-345C-433F-8C65-F6BD8FAFD8D0}"/>
              </a:ext>
            </a:extLst>
          </p:cNvPr>
          <p:cNvSpPr txBox="1"/>
          <p:nvPr/>
        </p:nvSpPr>
        <p:spPr>
          <a:xfrm>
            <a:off x="6947961" y="3712779"/>
            <a:ext cx="2091554" cy="523220"/>
          </a:xfrm>
          <a:prstGeom prst="rect">
            <a:avLst/>
          </a:prstGeom>
          <a:noFill/>
        </p:spPr>
        <p:txBody>
          <a:bodyPr wrap="square" rtlCol="0">
            <a:spAutoFit/>
          </a:bodyPr>
          <a:lstStyle/>
          <a:p>
            <a:r>
              <a:rPr lang="en-US" altLang="zh-TW" sz="2800" b="1" u="sng" dirty="0">
                <a:solidFill>
                  <a:schemeClr val="accent6">
                    <a:lumMod val="75000"/>
                  </a:schemeClr>
                </a:solidFill>
              </a:rPr>
              <a:t>Decoder</a:t>
            </a:r>
            <a:endParaRPr lang="zh-TW" altLang="en-US" sz="2800" b="1" dirty="0">
              <a:solidFill>
                <a:schemeClr val="accent6">
                  <a:lumMod val="75000"/>
                </a:schemeClr>
              </a:solidFill>
            </a:endParaRPr>
          </a:p>
        </p:txBody>
      </p:sp>
      <p:sp>
        <p:nvSpPr>
          <p:cNvPr id="10" name="文字方塊 9">
            <a:extLst>
              <a:ext uri="{FF2B5EF4-FFF2-40B4-BE49-F238E27FC236}">
                <a16:creationId xmlns:a16="http://schemas.microsoft.com/office/drawing/2014/main" id="{ACD0F3B8-43EE-4E07-87E3-6F69CA4BFA0C}"/>
              </a:ext>
            </a:extLst>
          </p:cNvPr>
          <p:cNvSpPr txBox="1"/>
          <p:nvPr/>
        </p:nvSpPr>
        <p:spPr>
          <a:xfrm>
            <a:off x="6815672" y="378989"/>
            <a:ext cx="2328328" cy="2862322"/>
          </a:xfrm>
          <a:prstGeom prst="rect">
            <a:avLst/>
          </a:prstGeom>
          <a:noFill/>
        </p:spPr>
        <p:txBody>
          <a:bodyPr wrap="square" rtlCol="0">
            <a:spAutoFit/>
          </a:bodyPr>
          <a:lstStyle/>
          <a:p>
            <a:r>
              <a:rPr lang="en-US" sz="20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decoder then takes that continuous representation and step by step generates a single output while also being fed the previous output</a:t>
            </a:r>
            <a:endParaRPr lang="zh-TW" altLang="en-US" sz="2000" dirty="0"/>
          </a:p>
        </p:txBody>
      </p:sp>
    </p:spTree>
    <p:extLst>
      <p:ext uri="{BB962C8B-B14F-4D97-AF65-F5344CB8AC3E}">
        <p14:creationId xmlns:p14="http://schemas.microsoft.com/office/powerpoint/2010/main" val="35222212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98DF-1E46-D713-AE2C-DC05B44D6A8F}"/>
              </a:ext>
            </a:extLst>
          </p:cNvPr>
          <p:cNvSpPr>
            <a:spLocks noGrp="1"/>
          </p:cNvSpPr>
          <p:nvPr>
            <p:ph type="title"/>
          </p:nvPr>
        </p:nvSpPr>
        <p:spPr/>
        <p:txBody>
          <a:bodyPr/>
          <a:lstStyle/>
          <a:p>
            <a:r>
              <a:rPr lang="en-US" sz="4800" dirty="0"/>
              <a:t>The Decoder Part</a:t>
            </a:r>
          </a:p>
        </p:txBody>
      </p:sp>
      <p:sp>
        <p:nvSpPr>
          <p:cNvPr id="3" name="Text Placeholder 2">
            <a:extLst>
              <a:ext uri="{FF2B5EF4-FFF2-40B4-BE49-F238E27FC236}">
                <a16:creationId xmlns:a16="http://schemas.microsoft.com/office/drawing/2014/main" id="{8FF56E79-B519-7D6C-24FA-034BA6E2B14B}"/>
              </a:ext>
            </a:extLst>
          </p:cNvPr>
          <p:cNvSpPr>
            <a:spLocks noGrp="1"/>
          </p:cNvSpPr>
          <p:nvPr>
            <p:ph type="body" sz="quarter" idx="10"/>
          </p:nvPr>
        </p:nvSpPr>
        <p:spPr>
          <a:xfrm>
            <a:off x="107504" y="836713"/>
            <a:ext cx="9036496" cy="5904656"/>
          </a:xfrm>
        </p:spPr>
        <p:txBody>
          <a:bodyPr/>
          <a:lstStyle/>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decoder’s job is to generate text sequences. </a:t>
            </a: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decoder has a similar sub-layer as the encoder. </a:t>
            </a: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it has two multi-headed attention layers, a pointwise feed-forward layer, and residual connections, and layer normalization after each sub-layer. </a:t>
            </a: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These sub-layers behave similarly to the layers in the encoder part but each multi-headed attention layer has a different job. </a:t>
            </a: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decoder is capped off with a linear layer that acts as a classifier, and a </a:t>
            </a:r>
            <a:r>
              <a:rPr lang="en-US" sz="2400" kern="0" spc="-5" dirty="0" err="1">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softmax</a:t>
            </a: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to get the word probabilities.</a:t>
            </a:r>
          </a:p>
          <a:p>
            <a:pPr>
              <a:buFont typeface="Wingdings" panose="05000000000000000000" pitchFamily="2" charset="2"/>
              <a:buChar char="q"/>
            </a:pP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endParaRPr lang="en-US" sz="2400" dirty="0"/>
          </a:p>
        </p:txBody>
      </p:sp>
      <p:sp>
        <p:nvSpPr>
          <p:cNvPr id="4" name="Footer Placeholder 3">
            <a:extLst>
              <a:ext uri="{FF2B5EF4-FFF2-40B4-BE49-F238E27FC236}">
                <a16:creationId xmlns:a16="http://schemas.microsoft.com/office/drawing/2014/main" id="{A1F3FC3E-0CE0-82A1-E083-F30208992B7E}"/>
              </a:ext>
            </a:extLst>
          </p:cNvPr>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2763191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AF09-DEF1-E727-F4EB-9CBE90F54F4E}"/>
              </a:ext>
            </a:extLst>
          </p:cNvPr>
          <p:cNvSpPr>
            <a:spLocks noGrp="1"/>
          </p:cNvSpPr>
          <p:nvPr>
            <p:ph type="title"/>
          </p:nvPr>
        </p:nvSpPr>
        <p:spPr/>
        <p:txBody>
          <a:bodyPr/>
          <a:lstStyle/>
          <a:p>
            <a:r>
              <a:rPr lang="en-US" sz="4400" dirty="0"/>
              <a:t>The Decoder Part Mechanism</a:t>
            </a:r>
            <a:endParaRPr lang="en-US" dirty="0"/>
          </a:p>
        </p:txBody>
      </p:sp>
      <p:sp>
        <p:nvSpPr>
          <p:cNvPr id="3" name="Content Placeholder 2">
            <a:extLst>
              <a:ext uri="{FF2B5EF4-FFF2-40B4-BE49-F238E27FC236}">
                <a16:creationId xmlns:a16="http://schemas.microsoft.com/office/drawing/2014/main" id="{67082B72-0539-7439-4C49-688FFC1EFD2F}"/>
              </a:ext>
            </a:extLst>
          </p:cNvPr>
          <p:cNvSpPr>
            <a:spLocks noGrp="1"/>
          </p:cNvSpPr>
          <p:nvPr>
            <p:ph idx="1"/>
          </p:nvPr>
        </p:nvSpPr>
        <p:spPr>
          <a:xfrm>
            <a:off x="107504" y="738188"/>
            <a:ext cx="8928992" cy="4579937"/>
          </a:xfrm>
        </p:spPr>
        <p:txBody>
          <a:bodyPr/>
          <a:lstStyle/>
          <a:p>
            <a:pPr>
              <a:buFont typeface="Wingdings" panose="05000000000000000000" pitchFamily="2" charset="2"/>
              <a:buChar char="q"/>
            </a:pP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decoder is autoregressive, it begins with a start token, and it takes in a list of previous outputs as inputs, as well as the encoder outputs that contain the attention information from the input. </a:t>
            </a:r>
          </a:p>
          <a:p>
            <a:pPr>
              <a:buFont typeface="Wingdings" panose="05000000000000000000" pitchFamily="2" charset="2"/>
              <a:buChar char="q"/>
            </a:pPr>
            <a:r>
              <a:rPr lang="en-US" sz="1800" b="1"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decoder stops decoding when it generates a token as an output.</a:t>
            </a:r>
          </a:p>
          <a:p>
            <a:pPr>
              <a:buFont typeface="Wingdings" panose="05000000000000000000" pitchFamily="2" charset="2"/>
              <a:buChar char="q"/>
            </a:pPr>
            <a:r>
              <a:rPr lang="en-US" sz="2400" kern="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The decoder is autoregressive as it generates a token 1 at a time while being fed in the previous outputs.</a:t>
            </a:r>
            <a:endParaRPr lang="en-US" sz="2400"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800" dirty="0"/>
          </a:p>
        </p:txBody>
      </p:sp>
      <p:sp>
        <p:nvSpPr>
          <p:cNvPr id="4" name="Footer Placeholder 3">
            <a:extLst>
              <a:ext uri="{FF2B5EF4-FFF2-40B4-BE49-F238E27FC236}">
                <a16:creationId xmlns:a16="http://schemas.microsoft.com/office/drawing/2014/main" id="{BFB0DD6C-45D5-83EE-1FB7-1F51CE803A95}"/>
              </a:ext>
            </a:extLst>
          </p:cNvPr>
          <p:cNvSpPr>
            <a:spLocks noGrp="1"/>
          </p:cNvSpPr>
          <p:nvPr>
            <p:ph type="ftr" sz="quarter" idx="11"/>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B17AF313-FB40-9FA8-3A9B-B6E944C71B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63875"/>
            <a:ext cx="8928992" cy="3657600"/>
          </a:xfrm>
          <a:prstGeom prst="rect">
            <a:avLst/>
          </a:prstGeom>
          <a:noFill/>
          <a:ln>
            <a:noFill/>
          </a:ln>
        </p:spPr>
      </p:pic>
    </p:spTree>
    <p:extLst>
      <p:ext uri="{BB962C8B-B14F-4D97-AF65-F5344CB8AC3E}">
        <p14:creationId xmlns:p14="http://schemas.microsoft.com/office/powerpoint/2010/main" val="6992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AE051717-58A9-2B48-2420-1589C922FE6D}"/>
              </a:ext>
            </a:extLst>
          </p:cNvPr>
          <p:cNvSpPr>
            <a:spLocks noGrp="1"/>
          </p:cNvSpPr>
          <p:nvPr>
            <p:ph type="title"/>
          </p:nvPr>
        </p:nvSpPr>
        <p:spPr>
          <a:xfrm>
            <a:off x="107504" y="228600"/>
            <a:ext cx="8712968" cy="533400"/>
          </a:xfrm>
        </p:spPr>
        <p:txBody>
          <a:bodyPr/>
          <a:lstStyle/>
          <a:p>
            <a:r>
              <a:rPr lang="en-US" sz="2800" b="1" kern="1800" spc="-20" dirty="0">
                <a:solidFill>
                  <a:schemeClr val="accent2"/>
                </a:solidFill>
                <a:effectLst/>
                <a:latin typeface="Helvetica" panose="020B0604020202020204" pitchFamily="34" charset="0"/>
                <a:ea typeface="Times New Roman" panose="02020603050405020304" pitchFamily="18" charset="0"/>
                <a:cs typeface="Times New Roman" panose="02020603050405020304" pitchFamily="18" charset="0"/>
              </a:rPr>
              <a:t>Decoder Input Embeddings &amp; Positional Encoding</a:t>
            </a:r>
            <a:br>
              <a:rPr lang="en-US" sz="2800"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rPr>
            </a:br>
            <a:endParaRPr lang="en-US" altLang="en-US" sz="2800" dirty="0">
              <a:solidFill>
                <a:schemeClr val="accent2"/>
              </a:solidFill>
              <a:latin typeface="Arial" panose="020B0604020202020204" pitchFamily="34" charset="0"/>
            </a:endParaRPr>
          </a:p>
        </p:txBody>
      </p:sp>
      <p:sp>
        <p:nvSpPr>
          <p:cNvPr id="11266" name="Text Placeholder 2">
            <a:extLst>
              <a:ext uri="{FF2B5EF4-FFF2-40B4-BE49-F238E27FC236}">
                <a16:creationId xmlns:a16="http://schemas.microsoft.com/office/drawing/2014/main" id="{5852DD8D-1FC9-FF4D-1EC0-3A1DB11863DB}"/>
              </a:ext>
            </a:extLst>
          </p:cNvPr>
          <p:cNvSpPr>
            <a:spLocks noGrp="1"/>
          </p:cNvSpPr>
          <p:nvPr>
            <p:ph type="body" sz="quarter" idx="10"/>
          </p:nvPr>
        </p:nvSpPr>
        <p:spPr>
          <a:xfrm>
            <a:off x="457200" y="1189038"/>
            <a:ext cx="8229600" cy="4079875"/>
          </a:xfrm>
        </p:spPr>
        <p:txBody>
          <a:bodyPr/>
          <a:lstStyle/>
          <a:p>
            <a:pPr>
              <a:buFont typeface="Wingdings" panose="05000000000000000000" pitchFamily="2" charset="2"/>
              <a:buChar char="q"/>
            </a:pPr>
            <a:r>
              <a:rPr lang="en-US" sz="2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beginning of the decoder is pretty much the same as the encoder. </a:t>
            </a:r>
          </a:p>
          <a:p>
            <a:pPr>
              <a:buFont typeface="Wingdings" panose="05000000000000000000" pitchFamily="2" charset="2"/>
              <a:buChar char="q"/>
            </a:pPr>
            <a:r>
              <a:rPr lang="en-US" sz="2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input goes through an embedding layer and positional encoding layer to get positional embeddings. </a:t>
            </a:r>
          </a:p>
          <a:p>
            <a:pPr>
              <a:buFont typeface="Wingdings" panose="05000000000000000000" pitchFamily="2" charset="2"/>
              <a:buChar char="q"/>
            </a:pPr>
            <a:r>
              <a:rPr lang="en-US" sz="2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positional embeddings get fed into the first multi-head attention layer which computes the attention scores for the decoder’s input.</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endParaRPr lang="en-US" altLang="en-US" sz="2800" dirty="0">
              <a:latin typeface="Arial" panose="020B0604020202020204" pitchFamily="34" charset="0"/>
            </a:endParaRPr>
          </a:p>
        </p:txBody>
      </p:sp>
      <p:sp>
        <p:nvSpPr>
          <p:cNvPr id="11267" name="Footer Placeholder 3">
            <a:extLst>
              <a:ext uri="{FF2B5EF4-FFF2-40B4-BE49-F238E27FC236}">
                <a16:creationId xmlns:a16="http://schemas.microsoft.com/office/drawing/2014/main" id="{75ACC136-5D1E-E4CC-5CF4-0D81D712D03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000">
              <a:solidFill>
                <a:srgbClr val="D95900"/>
              </a:solidFill>
              <a:cs typeface="Arial" panose="020B0604020202020204" pitchFamily="34" charset="0"/>
            </a:endParaRPr>
          </a:p>
        </p:txBody>
      </p:sp>
    </p:spTree>
    <p:extLst>
      <p:ext uri="{BB962C8B-B14F-4D97-AF65-F5344CB8AC3E}">
        <p14:creationId xmlns:p14="http://schemas.microsoft.com/office/powerpoint/2010/main" val="4075008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DC0B-8F93-6D06-6FDD-DB236BC85B32}"/>
              </a:ext>
            </a:extLst>
          </p:cNvPr>
          <p:cNvSpPr>
            <a:spLocks noGrp="1"/>
          </p:cNvSpPr>
          <p:nvPr>
            <p:ph type="title"/>
          </p:nvPr>
        </p:nvSpPr>
        <p:spPr>
          <a:xfrm>
            <a:off x="4316698" y="1138036"/>
            <a:ext cx="4198652" cy="1402470"/>
          </a:xfrm>
        </p:spPr>
        <p:txBody>
          <a:bodyPr vert="horz" lIns="91440" tIns="45720" rIns="91440" bIns="45720" rtlCol="0" anchor="t">
            <a:normAutofit/>
          </a:bodyPr>
          <a:lstStyle/>
          <a:p>
            <a:pPr defTabSz="914400">
              <a:lnSpc>
                <a:spcPct val="90000"/>
              </a:lnSpc>
            </a:pPr>
            <a:r>
              <a:rPr lang="en-US" sz="2800" b="1" kern="1200" spc="-20" dirty="0">
                <a:solidFill>
                  <a:schemeClr val="tx1"/>
                </a:solidFill>
                <a:effectLst/>
                <a:latin typeface="+mj-lt"/>
                <a:ea typeface="+mj-ea"/>
                <a:cs typeface="+mj-cs"/>
              </a:rPr>
              <a:t>Decoders First Multi-Headed Attention</a:t>
            </a:r>
            <a:br>
              <a:rPr lang="en-US" sz="2800" kern="1200" dirty="0">
                <a:solidFill>
                  <a:schemeClr val="tx1"/>
                </a:solidFill>
                <a:effectLst/>
                <a:latin typeface="+mj-lt"/>
                <a:ea typeface="+mj-ea"/>
                <a:cs typeface="+mj-cs"/>
              </a:rPr>
            </a:br>
            <a:endParaRPr lang="en-US" sz="2800" kern="1200" dirty="0">
              <a:solidFill>
                <a:schemeClr val="tx1"/>
              </a:solidFill>
              <a:latin typeface="+mj-lt"/>
              <a:ea typeface="+mj-ea"/>
              <a:cs typeface="+mj-cs"/>
            </a:endParaRPr>
          </a:p>
        </p:txBody>
      </p:sp>
      <p:pic>
        <p:nvPicPr>
          <p:cNvPr id="5" name="Picture 4" descr="A screenshot of a computer&#10;&#10;Description automatically generated">
            <a:extLst>
              <a:ext uri="{FF2B5EF4-FFF2-40B4-BE49-F238E27FC236}">
                <a16:creationId xmlns:a16="http://schemas.microsoft.com/office/drawing/2014/main" id="{5E3625E0-E474-5003-3DD8-B7F56BB43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667" y="2017052"/>
            <a:ext cx="4083286" cy="3788212"/>
          </a:xfrm>
          <a:prstGeom prst="rect">
            <a:avLst/>
          </a:prstGeom>
          <a:noFill/>
        </p:spPr>
      </p:pic>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4053"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E8D4B1C-BE90-D078-15EA-693499AD3C6F}"/>
              </a:ext>
            </a:extLst>
          </p:cNvPr>
          <p:cNvSpPr>
            <a:spLocks noGrp="1"/>
          </p:cNvSpPr>
          <p:nvPr>
            <p:ph type="body" sz="quarter" idx="10"/>
          </p:nvPr>
        </p:nvSpPr>
        <p:spPr>
          <a:xfrm>
            <a:off x="4316698" y="2017052"/>
            <a:ext cx="4647790" cy="4125331"/>
          </a:xfrm>
        </p:spPr>
        <p:txBody>
          <a:bodyPr vert="horz" lIns="91440" tIns="45720" rIns="91440" bIns="45720" rtlCol="0">
            <a:noAutofit/>
          </a:bodyPr>
          <a:lstStyle/>
          <a:p>
            <a:pPr marL="400050" indent="-285750" defTabSz="914400">
              <a:lnSpc>
                <a:spcPct val="90000"/>
              </a:lnSpc>
              <a:buFont typeface="Wingdings" panose="05000000000000000000" pitchFamily="2" charset="2"/>
              <a:buChar char="q"/>
            </a:pPr>
            <a:r>
              <a:rPr lang="en-US" sz="2000" spc="-5" dirty="0">
                <a:effectLst/>
                <a:latin typeface="+mn-lt"/>
                <a:ea typeface="+mn-ea"/>
                <a:cs typeface="+mn-cs"/>
              </a:rPr>
              <a:t>This multi-headed attention layer operates slightly differently. Since the decoder is autoregressive and generates the sequence word by word, you need to prevent it from conditioning to future tokens. </a:t>
            </a:r>
          </a:p>
          <a:p>
            <a:pPr marL="400050" indent="-285750" defTabSz="914400">
              <a:lnSpc>
                <a:spcPct val="90000"/>
              </a:lnSpc>
              <a:buFont typeface="Wingdings" panose="05000000000000000000" pitchFamily="2" charset="2"/>
              <a:buChar char="q"/>
            </a:pPr>
            <a:r>
              <a:rPr lang="en-US" sz="2000" spc="-5" dirty="0">
                <a:effectLst/>
                <a:latin typeface="+mn-lt"/>
                <a:ea typeface="+mn-ea"/>
                <a:cs typeface="+mn-cs"/>
              </a:rPr>
              <a:t>For example, when computing attention scores on the word “am”, you should not have access to the word “fine”, because that word is a future word that was generated after. </a:t>
            </a:r>
          </a:p>
          <a:p>
            <a:pPr marL="400050" indent="-285750" defTabSz="914400">
              <a:lnSpc>
                <a:spcPct val="90000"/>
              </a:lnSpc>
              <a:buFont typeface="Wingdings" panose="05000000000000000000" pitchFamily="2" charset="2"/>
              <a:buChar char="q"/>
            </a:pPr>
            <a:r>
              <a:rPr lang="en-US" sz="2000" spc="-5" dirty="0">
                <a:effectLst/>
                <a:latin typeface="+mn-lt"/>
                <a:ea typeface="+mn-ea"/>
                <a:cs typeface="+mn-cs"/>
              </a:rPr>
              <a:t>The word “am” should only have access to itself and the words before it. This is true for all other words, where they can only attend to previous words.</a:t>
            </a:r>
            <a:endParaRPr lang="en-US" sz="2000" dirty="0">
              <a:effectLst/>
              <a:latin typeface="+mn-lt"/>
              <a:ea typeface="+mn-ea"/>
              <a:cs typeface="+mn-cs"/>
            </a:endParaRPr>
          </a:p>
          <a:p>
            <a:pPr marL="400050" indent="-285750" defTabSz="914400">
              <a:lnSpc>
                <a:spcPct val="90000"/>
              </a:lnSpc>
              <a:buFont typeface="Wingdings" panose="05000000000000000000" pitchFamily="2" charset="2"/>
              <a:buChar char="q"/>
            </a:pPr>
            <a:endParaRPr lang="en-US" sz="2000" dirty="0">
              <a:latin typeface="+mn-lt"/>
              <a:ea typeface="+mn-ea"/>
              <a:cs typeface="+mn-cs"/>
            </a:endParaRPr>
          </a:p>
        </p:txBody>
      </p:sp>
      <p:sp>
        <p:nvSpPr>
          <p:cNvPr id="4" name="Footer Placeholder 3">
            <a:extLst>
              <a:ext uri="{FF2B5EF4-FFF2-40B4-BE49-F238E27FC236}">
                <a16:creationId xmlns:a16="http://schemas.microsoft.com/office/drawing/2014/main" id="{3BBA156E-8EA0-C881-FF34-541DB4D13B4B}"/>
              </a:ext>
            </a:extLst>
          </p:cNvPr>
          <p:cNvSpPr>
            <a:spLocks noGrp="1"/>
          </p:cNvSpPr>
          <p:nvPr>
            <p:ph type="ftr" sz="quarter" idx="11"/>
          </p:nvPr>
        </p:nvSpPr>
        <p:spPr>
          <a:xfrm>
            <a:off x="4316698" y="6356350"/>
            <a:ext cx="2440767" cy="365125"/>
          </a:xfrm>
        </p:spPr>
        <p:txBody>
          <a:bodyPr vert="horz" lIns="91440" tIns="45720" rIns="91440" bIns="45720" rtlCol="0" anchor="ctr">
            <a:normAutofit/>
          </a:bodyPr>
          <a:lstStyle/>
          <a:p>
            <a:pPr defTabSz="914400">
              <a:defRPr/>
            </a:pPr>
            <a:endParaRPr lang="en-US" sz="1200" kern="120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1724045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AE051717-58A9-2B48-2420-1589C922FE6D}"/>
              </a:ext>
            </a:extLst>
          </p:cNvPr>
          <p:cNvSpPr>
            <a:spLocks noGrp="1"/>
          </p:cNvSpPr>
          <p:nvPr>
            <p:ph type="title"/>
          </p:nvPr>
        </p:nvSpPr>
        <p:spPr/>
        <p:txBody>
          <a:bodyPr/>
          <a:lstStyle/>
          <a:p>
            <a:br>
              <a:rPr lang="en-US" sz="4000" b="1" kern="0" dirty="0">
                <a:solidFill>
                  <a:schemeClr val="accent2"/>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4000" b="1" kern="0" dirty="0">
                <a:solidFill>
                  <a:schemeClr val="accent2"/>
                </a:solidFill>
                <a:effectLst/>
                <a:latin typeface="Helvetica" panose="020B0604020202020204" pitchFamily="34" charset="0"/>
                <a:ea typeface="Times New Roman" panose="02020603050405020304" pitchFamily="18" charset="0"/>
                <a:cs typeface="Times New Roman" panose="02020603050405020304" pitchFamily="18" charset="0"/>
              </a:rPr>
              <a:t>Look-Ahead Mask</a:t>
            </a:r>
            <a:br>
              <a:rPr lang="en-US" sz="4000"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rPr>
            </a:br>
            <a:endParaRPr lang="en-US" altLang="en-US" sz="4000" dirty="0">
              <a:solidFill>
                <a:schemeClr val="accent2"/>
              </a:solidFill>
              <a:latin typeface="Arial" panose="020B0604020202020204" pitchFamily="34" charset="0"/>
            </a:endParaRPr>
          </a:p>
        </p:txBody>
      </p:sp>
      <p:sp>
        <p:nvSpPr>
          <p:cNvPr id="11266" name="Text Placeholder 2">
            <a:extLst>
              <a:ext uri="{FF2B5EF4-FFF2-40B4-BE49-F238E27FC236}">
                <a16:creationId xmlns:a16="http://schemas.microsoft.com/office/drawing/2014/main" id="{5852DD8D-1FC9-FF4D-1EC0-3A1DB11863DB}"/>
              </a:ext>
            </a:extLst>
          </p:cNvPr>
          <p:cNvSpPr>
            <a:spLocks noGrp="1"/>
          </p:cNvSpPr>
          <p:nvPr>
            <p:ph type="body" sz="quarter" idx="10"/>
          </p:nvPr>
        </p:nvSpPr>
        <p:spPr>
          <a:xfrm>
            <a:off x="179512" y="762000"/>
            <a:ext cx="8784976" cy="4506913"/>
          </a:xfrm>
        </p:spPr>
        <p:txBody>
          <a:bodyPr/>
          <a:lstStyle/>
          <a:p>
            <a:pPr>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mask is a matrix that’s the same size as the attention scores filled with values of 0’s and negative infinities. </a:t>
            </a:r>
          </a:p>
          <a:p>
            <a:pPr>
              <a:buFont typeface="Wingdings" panose="05000000000000000000" pitchFamily="2" charset="2"/>
              <a:buChar char="q"/>
            </a:pPr>
            <a:r>
              <a:rPr lang="en-US" sz="20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When you add the mask to the scaled attention scores, you get a matrix of the scores, with the top right triangle filled with negativity infinities</a:t>
            </a:r>
            <a:endParaRPr lang="en-US" altLang="en-US" sz="2000" dirty="0">
              <a:latin typeface="Arial" panose="020B0604020202020204" pitchFamily="34" charset="0"/>
            </a:endParaRPr>
          </a:p>
        </p:txBody>
      </p:sp>
      <p:sp>
        <p:nvSpPr>
          <p:cNvPr id="11267" name="Footer Placeholder 3">
            <a:extLst>
              <a:ext uri="{FF2B5EF4-FFF2-40B4-BE49-F238E27FC236}">
                <a16:creationId xmlns:a16="http://schemas.microsoft.com/office/drawing/2014/main" id="{75ACC136-5D1E-E4CC-5CF4-0D81D712D03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000">
              <a:solidFill>
                <a:srgbClr val="D95900"/>
              </a:solidFill>
              <a:cs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B86F9016-7B62-B4EC-9FA3-D45B5A4B4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789040"/>
            <a:ext cx="9036496" cy="3068144"/>
          </a:xfrm>
          <a:prstGeom prst="rect">
            <a:avLst/>
          </a:prstGeom>
          <a:noFill/>
          <a:ln>
            <a:noFill/>
          </a:ln>
        </p:spPr>
      </p:pic>
    </p:spTree>
    <p:extLst>
      <p:ext uri="{BB962C8B-B14F-4D97-AF65-F5344CB8AC3E}">
        <p14:creationId xmlns:p14="http://schemas.microsoft.com/office/powerpoint/2010/main" val="2692673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EAED6306-EFA2-1865-43CE-5D17CC827C5D}"/>
              </a:ext>
            </a:extLst>
          </p:cNvPr>
          <p:cNvSpPr>
            <a:spLocks noGrp="1"/>
          </p:cNvSpPr>
          <p:nvPr>
            <p:ph type="title"/>
          </p:nvPr>
        </p:nvSpPr>
        <p:spPr/>
        <p:txBody>
          <a:bodyPr/>
          <a:lstStyle/>
          <a:p>
            <a:r>
              <a:rPr lang="en-US" sz="4000" kern="0" spc="-5" dirty="0" err="1">
                <a:solidFill>
                  <a:schemeClr val="accent2"/>
                </a:solidFill>
                <a:latin typeface="Georgia" panose="02040502050405020303" pitchFamily="18" charset="0"/>
                <a:ea typeface="Times New Roman" panose="02020603050405020304" pitchFamily="18" charset="0"/>
                <a:cs typeface="Times New Roman" panose="02020603050405020304" pitchFamily="18" charset="0"/>
              </a:rPr>
              <a:t>S</a:t>
            </a:r>
            <a:r>
              <a:rPr lang="en-US" sz="4000" kern="0" spc="-5" dirty="0" err="1">
                <a:solidFill>
                  <a:schemeClr val="accent2"/>
                </a:solidFill>
                <a:effectLst/>
                <a:latin typeface="Georgia" panose="02040502050405020303" pitchFamily="18" charset="0"/>
                <a:ea typeface="Times New Roman" panose="02020603050405020304" pitchFamily="18" charset="0"/>
                <a:cs typeface="Times New Roman" panose="02020603050405020304" pitchFamily="18" charset="0"/>
              </a:rPr>
              <a:t>oftmax</a:t>
            </a:r>
            <a:r>
              <a:rPr lang="en-US" sz="4000" kern="0" spc="-5" dirty="0">
                <a:solidFill>
                  <a:schemeClr val="accent2"/>
                </a:solidFill>
                <a:effectLst/>
                <a:latin typeface="Georgia" panose="02040502050405020303" pitchFamily="18" charset="0"/>
                <a:ea typeface="Times New Roman" panose="02020603050405020304" pitchFamily="18" charset="0"/>
                <a:cs typeface="Times New Roman" panose="02020603050405020304" pitchFamily="18" charset="0"/>
              </a:rPr>
              <a:t> of the masked scores</a:t>
            </a:r>
            <a:endParaRPr lang="en-US" altLang="en-US" sz="4000" dirty="0">
              <a:solidFill>
                <a:schemeClr val="accent2"/>
              </a:solidFill>
              <a:latin typeface="Arial" panose="020B0604020202020204" pitchFamily="34" charset="0"/>
            </a:endParaRPr>
          </a:p>
        </p:txBody>
      </p:sp>
      <p:sp>
        <p:nvSpPr>
          <p:cNvPr id="13314" name="Picture Placeholder 2">
            <a:extLst>
              <a:ext uri="{FF2B5EF4-FFF2-40B4-BE49-F238E27FC236}">
                <a16:creationId xmlns:a16="http://schemas.microsoft.com/office/drawing/2014/main" id="{3D660739-25A0-8665-8443-B230FEB53868}"/>
              </a:ext>
            </a:extLst>
          </p:cNvPr>
          <p:cNvSpPr>
            <a:spLocks noGrp="1" noTextEdit="1"/>
          </p:cNvSpPr>
          <p:nvPr>
            <p:ph type="pic" sz="quarter" idx="10"/>
          </p:nvPr>
        </p:nvSpPr>
        <p:spPr>
          <a:xfrm>
            <a:off x="-4327" y="1052736"/>
            <a:ext cx="8568952" cy="4079875"/>
          </a:xfrm>
        </p:spPr>
        <p:txBody>
          <a:bodyPr vert="horz" wrap="square" lIns="91440" tIns="45720" rIns="91440" bIns="45720" numCol="1" anchor="t" anchorCtr="0" compatLnSpc="1">
            <a:prstTxWarp prst="textNoShape">
              <a:avLst/>
            </a:prstTxWarp>
          </a:bodyPr>
          <a:lstStyle/>
          <a:p>
            <a:r>
              <a:rPr lang="en-US" sz="1800" kern="0" spc="-5">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reason for the mask is because once you take the softmax of the masked scores, the negative infinities get zeroed out, leaving zero attention scores for future tokens. As you can see in the figure below, the attention scores for “am”, has values for itself and all words before it but is zero for the word “fine”. This essentially tells the model to put no focus on those words.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13315" name="Footer Placeholder 3">
            <a:extLst>
              <a:ext uri="{FF2B5EF4-FFF2-40B4-BE49-F238E27FC236}">
                <a16:creationId xmlns:a16="http://schemas.microsoft.com/office/drawing/2014/main" id="{AC03129A-6D6C-28AF-E092-660B0D3B5C2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000">
              <a:solidFill>
                <a:srgbClr val="D95900"/>
              </a:solidFill>
              <a:cs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50A86BA5-12B4-75C6-710C-17DC488254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68960"/>
            <a:ext cx="8812088" cy="3589649"/>
          </a:xfrm>
          <a:prstGeom prst="rect">
            <a:avLst/>
          </a:prstGeom>
          <a:noFill/>
          <a:ln>
            <a:noFill/>
          </a:ln>
        </p:spPr>
      </p:pic>
    </p:spTree>
    <p:extLst>
      <p:ext uri="{BB962C8B-B14F-4D97-AF65-F5344CB8AC3E}">
        <p14:creationId xmlns:p14="http://schemas.microsoft.com/office/powerpoint/2010/main" val="1381738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D8CA-87A5-3EB2-3013-8ECBC8AA36FE}"/>
              </a:ext>
            </a:extLst>
          </p:cNvPr>
          <p:cNvSpPr>
            <a:spLocks noGrp="1"/>
          </p:cNvSpPr>
          <p:nvPr>
            <p:ph type="title"/>
          </p:nvPr>
        </p:nvSpPr>
        <p:spPr/>
        <p:txBody>
          <a:bodyPr/>
          <a:lstStyle/>
          <a:p>
            <a:r>
              <a:rPr lang="en-US" dirty="0"/>
              <a:t>Transformer Architecture</a:t>
            </a:r>
          </a:p>
        </p:txBody>
      </p:sp>
      <p:sp>
        <p:nvSpPr>
          <p:cNvPr id="3" name="Content Placeholder 2">
            <a:extLst>
              <a:ext uri="{FF2B5EF4-FFF2-40B4-BE49-F238E27FC236}">
                <a16:creationId xmlns:a16="http://schemas.microsoft.com/office/drawing/2014/main" id="{13187B45-EAE2-CD19-0DF8-6370A559ACD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D92B092-50ED-60FF-510A-7749D54478B1}"/>
              </a:ext>
            </a:extLst>
          </p:cNvPr>
          <p:cNvSpPr>
            <a:spLocks noGrp="1"/>
          </p:cNvSpPr>
          <p:nvPr>
            <p:ph type="ftr" sz="quarter" idx="11"/>
          </p:nvPr>
        </p:nvSpPr>
        <p:spPr/>
        <p:txBody>
          <a:bodyPr/>
          <a:lstStyle/>
          <a:p>
            <a:endParaRPr lang="en-US"/>
          </a:p>
        </p:txBody>
      </p:sp>
      <p:pic>
        <p:nvPicPr>
          <p:cNvPr id="27650" name="Picture 2" descr="Transformer Achitecture explained in 5 | by Asher Chew | AI Mind">
            <a:extLst>
              <a:ext uri="{FF2B5EF4-FFF2-40B4-BE49-F238E27FC236}">
                <a16:creationId xmlns:a16="http://schemas.microsoft.com/office/drawing/2014/main" id="{6DA3E6E3-91D5-B23F-D2C9-19B44018E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1713"/>
            <a:ext cx="9144000" cy="571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44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A546-C826-54DC-7197-F1D6246A3A81}"/>
              </a:ext>
            </a:extLst>
          </p:cNvPr>
          <p:cNvSpPr>
            <a:spLocks noGrp="1"/>
          </p:cNvSpPr>
          <p:nvPr>
            <p:ph type="title"/>
          </p:nvPr>
        </p:nvSpPr>
        <p:spPr/>
        <p:txBody>
          <a:bodyPr/>
          <a:lstStyle/>
          <a:p>
            <a:r>
              <a:rPr lang="en-US" sz="4000" kern="0" spc="-5" dirty="0" err="1">
                <a:solidFill>
                  <a:schemeClr val="accent2"/>
                </a:solidFill>
                <a:latin typeface="Georgia" panose="02040502050405020303" pitchFamily="18" charset="0"/>
                <a:ea typeface="Times New Roman" panose="02020603050405020304" pitchFamily="18" charset="0"/>
                <a:cs typeface="Times New Roman" panose="02020603050405020304" pitchFamily="18" charset="0"/>
              </a:rPr>
              <a:t>S</a:t>
            </a:r>
            <a:r>
              <a:rPr lang="en-US" sz="4000" kern="0" spc="-5" dirty="0" err="1">
                <a:solidFill>
                  <a:schemeClr val="accent2"/>
                </a:solidFill>
                <a:effectLst/>
                <a:latin typeface="Georgia" panose="02040502050405020303" pitchFamily="18" charset="0"/>
                <a:ea typeface="Times New Roman" panose="02020603050405020304" pitchFamily="18" charset="0"/>
                <a:cs typeface="Times New Roman" panose="02020603050405020304" pitchFamily="18" charset="0"/>
              </a:rPr>
              <a:t>oftmax</a:t>
            </a:r>
            <a:r>
              <a:rPr lang="en-US" sz="4000" kern="0" spc="-5" dirty="0">
                <a:solidFill>
                  <a:schemeClr val="accent2"/>
                </a:solidFill>
                <a:effectLst/>
                <a:latin typeface="Georgia" panose="02040502050405020303" pitchFamily="18" charset="0"/>
                <a:ea typeface="Times New Roman" panose="02020603050405020304" pitchFamily="18" charset="0"/>
                <a:cs typeface="Times New Roman" panose="02020603050405020304" pitchFamily="18" charset="0"/>
              </a:rPr>
              <a:t> of the masked scores</a:t>
            </a:r>
            <a:endParaRPr lang="en-US" sz="4000" dirty="0"/>
          </a:p>
        </p:txBody>
      </p:sp>
      <p:sp>
        <p:nvSpPr>
          <p:cNvPr id="3" name="Text Placeholder 2">
            <a:extLst>
              <a:ext uri="{FF2B5EF4-FFF2-40B4-BE49-F238E27FC236}">
                <a16:creationId xmlns:a16="http://schemas.microsoft.com/office/drawing/2014/main" id="{B7CD2163-28DE-B208-B538-513AA477CB61}"/>
              </a:ext>
            </a:extLst>
          </p:cNvPr>
          <p:cNvSpPr>
            <a:spLocks noGrp="1"/>
          </p:cNvSpPr>
          <p:nvPr>
            <p:ph type="body" sz="quarter" idx="10"/>
          </p:nvPr>
        </p:nvSpPr>
        <p:spPr>
          <a:xfrm>
            <a:off x="251520" y="1189037"/>
            <a:ext cx="8712968" cy="4079875"/>
          </a:xfrm>
        </p:spPr>
        <p:txBody>
          <a:bodyPr/>
          <a:lstStyle/>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This masking is the only difference in how the attention scores are calculated in the first multi-headed attention layer. </a:t>
            </a: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This layer still has multiple heads, that the mask is being applied to, before getting concatenated and fed through a linear layer for further processing. </a:t>
            </a: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output of the first multi-headed attention is a masked output vector with information on how the model should attend on the decoder’s input.</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endParaRPr lang="en-US" sz="2400" dirty="0"/>
          </a:p>
        </p:txBody>
      </p:sp>
      <p:sp>
        <p:nvSpPr>
          <p:cNvPr id="13315" name="Footer Placeholder 3">
            <a:extLst>
              <a:ext uri="{FF2B5EF4-FFF2-40B4-BE49-F238E27FC236}">
                <a16:creationId xmlns:a16="http://schemas.microsoft.com/office/drawing/2014/main" id="{AC03129A-6D6C-28AF-E092-660B0D3B5C2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000">
              <a:solidFill>
                <a:srgbClr val="D95900"/>
              </a:solidFill>
              <a:cs typeface="Arial" panose="020B0604020202020204" pitchFamily="34" charset="0"/>
            </a:endParaRPr>
          </a:p>
        </p:txBody>
      </p:sp>
    </p:spTree>
    <p:extLst>
      <p:ext uri="{BB962C8B-B14F-4D97-AF65-F5344CB8AC3E}">
        <p14:creationId xmlns:p14="http://schemas.microsoft.com/office/powerpoint/2010/main" val="3488347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514AE-7CF6-4EBE-86B7-39A6D06940CD}"/>
              </a:ext>
            </a:extLst>
          </p:cNvPr>
          <p:cNvSpPr>
            <a:spLocks noGrp="1"/>
          </p:cNvSpPr>
          <p:nvPr>
            <p:ph type="title"/>
          </p:nvPr>
        </p:nvSpPr>
        <p:spPr>
          <a:xfrm>
            <a:off x="571380" y="1138265"/>
            <a:ext cx="3408571" cy="1401183"/>
          </a:xfrm>
        </p:spPr>
        <p:txBody>
          <a:bodyPr vert="horz" lIns="91440" tIns="45720" rIns="91440" bIns="45720" rtlCol="0" anchor="t">
            <a:noAutofit/>
          </a:bodyPr>
          <a:lstStyle/>
          <a:p>
            <a:pPr defTabSz="914400">
              <a:lnSpc>
                <a:spcPct val="90000"/>
              </a:lnSpc>
            </a:pPr>
            <a:r>
              <a:rPr lang="en-US" sz="2800" kern="1200" dirty="0">
                <a:solidFill>
                  <a:schemeClr val="accent2"/>
                </a:solidFill>
                <a:effectLst/>
                <a:latin typeface="+mj-lt"/>
                <a:ea typeface="+mj-ea"/>
                <a:cs typeface="+mj-cs"/>
              </a:rPr>
              <a:t>Multi-Headed Attention with Masking</a:t>
            </a:r>
            <a:br>
              <a:rPr lang="en-US" sz="2800" kern="1200" dirty="0">
                <a:solidFill>
                  <a:schemeClr val="accent2"/>
                </a:solidFill>
                <a:effectLst/>
                <a:latin typeface="+mj-lt"/>
                <a:ea typeface="+mj-ea"/>
                <a:cs typeface="+mj-cs"/>
              </a:rPr>
            </a:br>
            <a:endParaRPr lang="en-US" sz="2800" kern="1200" dirty="0">
              <a:solidFill>
                <a:schemeClr val="accent2"/>
              </a:solidFill>
              <a:latin typeface="+mj-lt"/>
              <a:ea typeface="+mj-ea"/>
              <a:cs typeface="+mj-cs"/>
            </a:endParaRPr>
          </a:p>
        </p:txBody>
      </p:sp>
      <p:cxnSp>
        <p:nvCxnSpPr>
          <p:cNvPr id="13320" name="Straight Connector 1331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6096"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1CECB48-0309-E623-CA0D-C08069FC6C2B}"/>
              </a:ext>
            </a:extLst>
          </p:cNvPr>
          <p:cNvSpPr>
            <a:spLocks noGrp="1"/>
          </p:cNvSpPr>
          <p:nvPr>
            <p:ph type="body" sz="quarter" idx="10"/>
          </p:nvPr>
        </p:nvSpPr>
        <p:spPr>
          <a:xfrm>
            <a:off x="467544" y="2551176"/>
            <a:ext cx="3512407" cy="4046176"/>
          </a:xfrm>
        </p:spPr>
        <p:txBody>
          <a:bodyPr vert="horz" lIns="91440" tIns="45720" rIns="91440" bIns="45720" rtlCol="0">
            <a:noAutofit/>
          </a:bodyPr>
          <a:lstStyle/>
          <a:p>
            <a:pPr marL="400050" indent="-285750" defTabSz="914400">
              <a:lnSpc>
                <a:spcPct val="90000"/>
              </a:lnSpc>
              <a:buFont typeface="Wingdings" panose="05000000000000000000" pitchFamily="2" charset="2"/>
              <a:buChar char="q"/>
            </a:pPr>
            <a:r>
              <a:rPr lang="en-US" sz="1800" spc="-5" dirty="0">
                <a:effectLst/>
                <a:latin typeface="+mn-lt"/>
                <a:ea typeface="+mn-ea"/>
                <a:cs typeface="+mn-cs"/>
              </a:rPr>
              <a:t>The second multi-headed attention layer. For this layer, the encoder’s outputs are the queries and the keys, and the first multi-headed attention layer outputs are the values. </a:t>
            </a:r>
          </a:p>
          <a:p>
            <a:pPr marL="400050" indent="-285750" defTabSz="914400">
              <a:lnSpc>
                <a:spcPct val="90000"/>
              </a:lnSpc>
              <a:buFont typeface="Wingdings" panose="05000000000000000000" pitchFamily="2" charset="2"/>
              <a:buChar char="q"/>
            </a:pPr>
            <a:r>
              <a:rPr lang="en-US" sz="1800" spc="-5" dirty="0">
                <a:effectLst/>
                <a:latin typeface="+mn-lt"/>
                <a:ea typeface="+mn-ea"/>
                <a:cs typeface="+mn-cs"/>
              </a:rPr>
              <a:t>This process matches the encoder’s input to the decoder’s input, allowing the decoder to decide which encoder input is relevant to put a focus on. The output of the second multi-headed attention goes through a pointwise feedforward layer for further processing.</a:t>
            </a:r>
            <a:endParaRPr lang="en-US" sz="1800" dirty="0">
              <a:effectLst/>
              <a:latin typeface="+mn-lt"/>
              <a:ea typeface="+mn-ea"/>
              <a:cs typeface="+mn-cs"/>
            </a:endParaRPr>
          </a:p>
          <a:p>
            <a:pPr marL="400050" indent="-285750" defTabSz="914400">
              <a:lnSpc>
                <a:spcPct val="90000"/>
              </a:lnSpc>
              <a:buFont typeface="Wingdings" panose="05000000000000000000" pitchFamily="2" charset="2"/>
              <a:buChar char="q"/>
            </a:pPr>
            <a:endParaRPr lang="en-US" sz="1800" dirty="0">
              <a:latin typeface="+mn-lt"/>
              <a:ea typeface="+mn-ea"/>
              <a:cs typeface="+mn-cs"/>
            </a:endParaRPr>
          </a:p>
        </p:txBody>
      </p:sp>
      <p:pic>
        <p:nvPicPr>
          <p:cNvPr id="4" name="Picture 3" descr="A diagram of a machine&#10;&#10;Description automatically generated">
            <a:extLst>
              <a:ext uri="{FF2B5EF4-FFF2-40B4-BE49-F238E27FC236}">
                <a16:creationId xmlns:a16="http://schemas.microsoft.com/office/drawing/2014/main" id="{27A93AD2-199D-9E04-BBF1-14ACF2542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62060" y="1138265"/>
            <a:ext cx="4474435" cy="5583210"/>
          </a:xfrm>
          <a:prstGeom prst="rect">
            <a:avLst/>
          </a:prstGeom>
          <a:noFill/>
        </p:spPr>
      </p:pic>
      <p:sp>
        <p:nvSpPr>
          <p:cNvPr id="13315" name="Footer Placeholder 3">
            <a:extLst>
              <a:ext uri="{FF2B5EF4-FFF2-40B4-BE49-F238E27FC236}">
                <a16:creationId xmlns:a16="http://schemas.microsoft.com/office/drawing/2014/main" id="{AC03129A-6D6C-28AF-E092-660B0D3B5C26}"/>
              </a:ext>
            </a:extLst>
          </p:cNvPr>
          <p:cNvSpPr>
            <a:spLocks noGrp="1"/>
          </p:cNvSpPr>
          <p:nvPr>
            <p:ph type="ftr" sz="quarter" idx="11"/>
          </p:nvPr>
        </p:nvSpPr>
        <p:spPr bwMode="auto">
          <a:xfrm>
            <a:off x="3028950" y="6356350"/>
            <a:ext cx="30861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400" eaLnBrk="1" hangingPunct="1"/>
            <a:endParaRPr lang="en-US" alt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848502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E1B80-B8F4-2F59-A40D-6C437FDDE82F}"/>
              </a:ext>
            </a:extLst>
          </p:cNvPr>
          <p:cNvSpPr>
            <a:spLocks noGrp="1"/>
          </p:cNvSpPr>
          <p:nvPr>
            <p:ph type="title"/>
          </p:nvPr>
        </p:nvSpPr>
        <p:spPr/>
        <p:txBody>
          <a:bodyPr/>
          <a:lstStyle/>
          <a:p>
            <a:br>
              <a:rPr lang="en-US" sz="2400" b="1" kern="1800" spc="-20" dirty="0">
                <a:solidFill>
                  <a:schemeClr val="accent2"/>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2400" b="1" kern="1800" spc="-20" dirty="0">
                <a:solidFill>
                  <a:schemeClr val="accent2"/>
                </a:solidFill>
                <a:effectLst/>
                <a:latin typeface="Helvetica" panose="020B0604020202020204" pitchFamily="34" charset="0"/>
                <a:ea typeface="Times New Roman" panose="02020603050405020304" pitchFamily="18" charset="0"/>
                <a:cs typeface="Times New Roman" panose="02020603050405020304" pitchFamily="18" charset="0"/>
              </a:rPr>
              <a:t>Decoder Second Multi-Headed Attention, and Point-wise Feed Forward Layer</a:t>
            </a:r>
            <a:br>
              <a:rPr lang="en-US" sz="2400"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rPr>
            </a:br>
            <a:endParaRPr lang="en-US" sz="2400" dirty="0">
              <a:solidFill>
                <a:schemeClr val="accent2"/>
              </a:solidFill>
            </a:endParaRPr>
          </a:p>
        </p:txBody>
      </p:sp>
      <p:sp>
        <p:nvSpPr>
          <p:cNvPr id="3" name="Picture Placeholder 2">
            <a:extLst>
              <a:ext uri="{FF2B5EF4-FFF2-40B4-BE49-F238E27FC236}">
                <a16:creationId xmlns:a16="http://schemas.microsoft.com/office/drawing/2014/main" id="{F493E456-CB2C-8B7D-53D0-DF5FFC07B044}"/>
              </a:ext>
            </a:extLst>
          </p:cNvPr>
          <p:cNvSpPr>
            <a:spLocks noGrp="1"/>
          </p:cNvSpPr>
          <p:nvPr>
            <p:ph type="pic" sz="quarter" idx="10"/>
          </p:nvPr>
        </p:nvSpPr>
        <p:spPr/>
        <p:txBody>
          <a:bodyPr/>
          <a:lstStyle/>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second multi-headed attention layer. </a:t>
            </a: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For this layer, the encoder’s outputs are the queries and the keys, and the first multi-headed attention layer outputs are the values. </a:t>
            </a: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This process matches the encoder’s input to the decoder’s input, allowing the decoder to decide which encoder input is relevant to put a focus on. </a:t>
            </a:r>
          </a:p>
          <a:p>
            <a:pPr>
              <a:buFont typeface="Wingdings" panose="05000000000000000000" pitchFamily="2" charset="2"/>
              <a:buChar char="q"/>
            </a:pPr>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output of the second multi-headed attention goes through a pointwise feedforward layer for further processing.</a:t>
            </a:r>
            <a:endParaRPr lang="en-US" sz="2400" dirty="0"/>
          </a:p>
        </p:txBody>
      </p:sp>
      <p:sp>
        <p:nvSpPr>
          <p:cNvPr id="13315" name="Footer Placeholder 3">
            <a:extLst>
              <a:ext uri="{FF2B5EF4-FFF2-40B4-BE49-F238E27FC236}">
                <a16:creationId xmlns:a16="http://schemas.microsoft.com/office/drawing/2014/main" id="{AC03129A-6D6C-28AF-E092-660B0D3B5C2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000">
              <a:solidFill>
                <a:srgbClr val="D95900"/>
              </a:solidFill>
              <a:cs typeface="Arial" panose="020B0604020202020204" pitchFamily="34" charset="0"/>
            </a:endParaRPr>
          </a:p>
        </p:txBody>
      </p:sp>
    </p:spTree>
    <p:extLst>
      <p:ext uri="{BB962C8B-B14F-4D97-AF65-F5344CB8AC3E}">
        <p14:creationId xmlns:p14="http://schemas.microsoft.com/office/powerpoint/2010/main" val="3961395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8F4963-01EA-A1AC-5155-892ED4A9832B}"/>
              </a:ext>
            </a:extLst>
          </p:cNvPr>
          <p:cNvSpPr>
            <a:spLocks noGrp="1"/>
          </p:cNvSpPr>
          <p:nvPr>
            <p:ph type="title"/>
          </p:nvPr>
        </p:nvSpPr>
        <p:spPr>
          <a:xfrm>
            <a:off x="0" y="228600"/>
            <a:ext cx="9036496" cy="533400"/>
          </a:xfrm>
        </p:spPr>
        <p:txBody>
          <a:bodyPr/>
          <a:lstStyle/>
          <a:p>
            <a:br>
              <a:rPr lang="en-US" sz="3600" b="1" kern="1800" spc="-20" dirty="0">
                <a:solidFill>
                  <a:schemeClr val="accent2"/>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3600" b="1" kern="1800" spc="-20" dirty="0">
                <a:solidFill>
                  <a:schemeClr val="accent2"/>
                </a:solidFill>
                <a:effectLst/>
                <a:latin typeface="Helvetica" panose="020B0604020202020204" pitchFamily="34" charset="0"/>
                <a:ea typeface="Times New Roman" panose="02020603050405020304" pitchFamily="18" charset="0"/>
                <a:cs typeface="Times New Roman" panose="02020603050405020304" pitchFamily="18" charset="0"/>
              </a:rPr>
              <a:t>Linear Classifier and Final </a:t>
            </a:r>
            <a:r>
              <a:rPr lang="en-US" sz="3600" b="1" kern="1800" spc="-20" dirty="0" err="1">
                <a:solidFill>
                  <a:schemeClr val="accent2"/>
                </a:solidFill>
                <a:effectLst/>
                <a:latin typeface="Helvetica" panose="020B0604020202020204" pitchFamily="34" charset="0"/>
                <a:ea typeface="Times New Roman" panose="02020603050405020304" pitchFamily="18" charset="0"/>
                <a:cs typeface="Times New Roman" panose="02020603050405020304" pitchFamily="18" charset="0"/>
              </a:rPr>
              <a:t>Softmax</a:t>
            </a:r>
            <a:r>
              <a:rPr lang="en-US" sz="3600" b="1" kern="1800" spc="-20" dirty="0">
                <a:solidFill>
                  <a:schemeClr val="accent2"/>
                </a:solidFill>
                <a:effectLst/>
                <a:latin typeface="Helvetica" panose="020B0604020202020204" pitchFamily="34" charset="0"/>
                <a:ea typeface="Times New Roman" panose="02020603050405020304" pitchFamily="18" charset="0"/>
                <a:cs typeface="Times New Roman" panose="02020603050405020304" pitchFamily="18" charset="0"/>
              </a:rPr>
              <a:t> for Output Probabilities</a:t>
            </a:r>
            <a:br>
              <a:rPr lang="en-US" sz="3600" kern="100" dirty="0">
                <a:solidFill>
                  <a:schemeClr val="accent2"/>
                </a:solidFill>
                <a:effectLst/>
                <a:latin typeface="Aptos" panose="020B0004020202020204" pitchFamily="34" charset="0"/>
                <a:ea typeface="Aptos" panose="020B0004020202020204" pitchFamily="34" charset="0"/>
                <a:cs typeface="Times New Roman" panose="02020603050405020304" pitchFamily="18" charset="0"/>
              </a:rPr>
            </a:br>
            <a:endParaRPr lang="en-US" sz="3600" dirty="0">
              <a:solidFill>
                <a:schemeClr val="accent2"/>
              </a:solidFill>
            </a:endParaRPr>
          </a:p>
        </p:txBody>
      </p:sp>
      <p:sp>
        <p:nvSpPr>
          <p:cNvPr id="5" name="Picture Placeholder 4">
            <a:extLst>
              <a:ext uri="{FF2B5EF4-FFF2-40B4-BE49-F238E27FC236}">
                <a16:creationId xmlns:a16="http://schemas.microsoft.com/office/drawing/2014/main" id="{593BD549-A595-124E-F757-11D0F678A28C}"/>
              </a:ext>
            </a:extLst>
          </p:cNvPr>
          <p:cNvSpPr>
            <a:spLocks noGrp="1"/>
          </p:cNvSpPr>
          <p:nvPr>
            <p:ph type="pic" sz="quarter" idx="10"/>
          </p:nvPr>
        </p:nvSpPr>
        <p:spPr>
          <a:xfrm>
            <a:off x="323528" y="1052736"/>
            <a:ext cx="8496944" cy="4216177"/>
          </a:xfrm>
        </p:spPr>
        <p:txBody>
          <a:bodyPr/>
          <a:lstStyle/>
          <a:p>
            <a:pPr>
              <a:buFont typeface="Wingdings" panose="05000000000000000000" pitchFamily="2" charset="2"/>
              <a:buChar char="q"/>
            </a:pP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output of the final pointwise feedforward layer goes through a final linear layer, that acts as a classifier. </a:t>
            </a:r>
          </a:p>
          <a:p>
            <a:pPr>
              <a:buFont typeface="Wingdings" panose="05000000000000000000" pitchFamily="2" charset="2"/>
              <a:buChar char="q"/>
            </a:pP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The classifier is as big as the number of classes you have. For example, if you have 10,000 classes for 10,000 words, the output of that classier will be of size 10,000. The output of the classifier then gets fed into a </a:t>
            </a:r>
            <a:r>
              <a:rPr lang="en-US" sz="1800" kern="0" spc="-5" dirty="0" err="1">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softmax</a:t>
            </a: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 layer, which will produce probability scores between 0 and 1. We take the index of the highest probability score, and that equals our predicted word.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q"/>
            </a:pPr>
            <a:endParaRPr lang="en-US" dirty="0"/>
          </a:p>
        </p:txBody>
      </p:sp>
      <p:sp>
        <p:nvSpPr>
          <p:cNvPr id="13315" name="Footer Placeholder 3">
            <a:extLst>
              <a:ext uri="{FF2B5EF4-FFF2-40B4-BE49-F238E27FC236}">
                <a16:creationId xmlns:a16="http://schemas.microsoft.com/office/drawing/2014/main" id="{AC03129A-6D6C-28AF-E092-660B0D3B5C2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000">
              <a:solidFill>
                <a:srgbClr val="D95900"/>
              </a:solidFill>
              <a:cs typeface="Arial" panose="020B0604020202020204" pitchFamily="34" charset="0"/>
            </a:endParaRPr>
          </a:p>
        </p:txBody>
      </p:sp>
      <p:pic>
        <p:nvPicPr>
          <p:cNvPr id="6" name="Picture 5" descr="A screen shot of a computer&#10;&#10;Description automatically generated">
            <a:extLst>
              <a:ext uri="{FF2B5EF4-FFF2-40B4-BE49-F238E27FC236}">
                <a16:creationId xmlns:a16="http://schemas.microsoft.com/office/drawing/2014/main" id="{1C2DBC58-25C9-01FF-C812-7B05D33C95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12976"/>
            <a:ext cx="8640960" cy="3528391"/>
          </a:xfrm>
          <a:prstGeom prst="rect">
            <a:avLst/>
          </a:prstGeom>
          <a:noFill/>
          <a:ln>
            <a:noFill/>
          </a:ln>
        </p:spPr>
      </p:pic>
    </p:spTree>
    <p:extLst>
      <p:ext uri="{BB962C8B-B14F-4D97-AF65-F5344CB8AC3E}">
        <p14:creationId xmlns:p14="http://schemas.microsoft.com/office/powerpoint/2010/main" val="881941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1559-5230-57C9-FE9B-155F21BD1372}"/>
              </a:ext>
            </a:extLst>
          </p:cNvPr>
          <p:cNvSpPr>
            <a:spLocks noGrp="1"/>
          </p:cNvSpPr>
          <p:nvPr>
            <p:ph type="title"/>
          </p:nvPr>
        </p:nvSpPr>
        <p:spPr/>
        <p:txBody>
          <a:bodyPr/>
          <a:lstStyle/>
          <a:p>
            <a:r>
              <a:rPr lang="en-US" sz="4000" dirty="0" err="1"/>
              <a:t>Softmax</a:t>
            </a:r>
            <a:r>
              <a:rPr lang="en-US" sz="4000" dirty="0"/>
              <a:t> Output - Example</a:t>
            </a:r>
          </a:p>
        </p:txBody>
      </p:sp>
      <p:sp>
        <p:nvSpPr>
          <p:cNvPr id="3" name="Picture Placeholder 2">
            <a:extLst>
              <a:ext uri="{FF2B5EF4-FFF2-40B4-BE49-F238E27FC236}">
                <a16:creationId xmlns:a16="http://schemas.microsoft.com/office/drawing/2014/main" id="{5E09D11B-8E1F-CAB9-3F05-AE975B75D538}"/>
              </a:ext>
            </a:extLst>
          </p:cNvPr>
          <p:cNvSpPr>
            <a:spLocks noGrp="1"/>
          </p:cNvSpPr>
          <p:nvPr>
            <p:ph type="pic" sz="quarter" idx="10"/>
          </p:nvPr>
        </p:nvSpPr>
        <p:spPr/>
        <p:txBody>
          <a:bodyPr/>
          <a:lstStyle/>
          <a:p>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softmax</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layer turns the scores into probabilities, and these are used to pick the next word in the text.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110E45A8-D4C4-983F-7605-2EB8AB4ABF92}"/>
              </a:ext>
            </a:extLst>
          </p:cNvPr>
          <p:cNvSpPr>
            <a:spLocks noGrp="1"/>
          </p:cNvSpPr>
          <p:nvPr>
            <p:ph type="ftr" sz="quarter" idx="11"/>
          </p:nvPr>
        </p:nvSpPr>
        <p:spPr/>
        <p:txBody>
          <a:bodyPr/>
          <a:lstStyle/>
          <a:p>
            <a:pPr>
              <a:defRPr/>
            </a:pPr>
            <a:endParaRPr lang="en-US"/>
          </a:p>
        </p:txBody>
      </p:sp>
      <p:pic>
        <p:nvPicPr>
          <p:cNvPr id="5" name="Picture 4" descr="A close-up of a black background&#10;&#10;Description automatically generated">
            <a:extLst>
              <a:ext uri="{FF2B5EF4-FFF2-40B4-BE49-F238E27FC236}">
                <a16:creationId xmlns:a16="http://schemas.microsoft.com/office/drawing/2014/main" id="{F59D6145-D5E9-33BB-82A8-F5F20ACD86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44824"/>
            <a:ext cx="8712968" cy="3824139"/>
          </a:xfrm>
          <a:prstGeom prst="rect">
            <a:avLst/>
          </a:prstGeom>
          <a:noFill/>
          <a:ln>
            <a:noFill/>
          </a:ln>
        </p:spPr>
      </p:pic>
    </p:spTree>
    <p:extLst>
      <p:ext uri="{BB962C8B-B14F-4D97-AF65-F5344CB8AC3E}">
        <p14:creationId xmlns:p14="http://schemas.microsoft.com/office/powerpoint/2010/main" val="1477105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0" name="Rectangle 133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3" name="Title 1">
            <a:extLst>
              <a:ext uri="{FF2B5EF4-FFF2-40B4-BE49-F238E27FC236}">
                <a16:creationId xmlns:a16="http://schemas.microsoft.com/office/drawing/2014/main" id="{EAED6306-EFA2-1865-43CE-5D17CC827C5D}"/>
              </a:ext>
            </a:extLst>
          </p:cNvPr>
          <p:cNvSpPr>
            <a:spLocks noGrp="1"/>
          </p:cNvSpPr>
          <p:nvPr>
            <p:ph type="title"/>
          </p:nvPr>
        </p:nvSpPr>
        <p:spPr>
          <a:xfrm>
            <a:off x="595246" y="386930"/>
            <a:ext cx="7549592" cy="1298448"/>
          </a:xfrm>
        </p:spPr>
        <p:txBody>
          <a:bodyPr vert="horz" lIns="91440" tIns="45720" rIns="91440" bIns="45720" rtlCol="0" anchor="b">
            <a:normAutofit/>
          </a:bodyPr>
          <a:lstStyle/>
          <a:p>
            <a:pPr defTabSz="914400">
              <a:lnSpc>
                <a:spcPct val="90000"/>
              </a:lnSpc>
            </a:pPr>
            <a:r>
              <a:rPr lang="en-US" altLang="en-US" sz="4200" kern="1200" dirty="0">
                <a:solidFill>
                  <a:schemeClr val="tx1"/>
                </a:solidFill>
                <a:latin typeface="+mj-lt"/>
                <a:ea typeface="+mj-ea"/>
                <a:cs typeface="+mj-cs"/>
              </a:rPr>
              <a:t>The Decoder Output</a:t>
            </a:r>
          </a:p>
        </p:txBody>
      </p:sp>
      <p:sp>
        <p:nvSpPr>
          <p:cNvPr id="13322" name="Rectangle 133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4" name="Rectangle 133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D57458E-E0E8-1B0B-8E9A-697284D21339}"/>
              </a:ext>
            </a:extLst>
          </p:cNvPr>
          <p:cNvSpPr>
            <a:spLocks noGrp="1"/>
          </p:cNvSpPr>
          <p:nvPr>
            <p:ph type="body" sz="quarter" idx="10"/>
          </p:nvPr>
        </p:nvSpPr>
        <p:spPr>
          <a:xfrm>
            <a:off x="372688" y="2276872"/>
            <a:ext cx="3620731" cy="3962087"/>
          </a:xfrm>
        </p:spPr>
        <p:txBody>
          <a:bodyPr vert="horz" lIns="91440" tIns="45720" rIns="91440" bIns="45720" rtlCol="0" anchor="ctr">
            <a:noAutofit/>
          </a:bodyPr>
          <a:lstStyle/>
          <a:p>
            <a:pPr marL="400050" indent="-285750" defTabSz="914400">
              <a:lnSpc>
                <a:spcPct val="90000"/>
              </a:lnSpc>
              <a:buFont typeface="Wingdings" panose="05000000000000000000" pitchFamily="2" charset="2"/>
              <a:buChar char="q"/>
            </a:pPr>
            <a:r>
              <a:rPr lang="en-US" sz="1600" spc="-5" dirty="0">
                <a:effectLst/>
                <a:latin typeface="+mn-lt"/>
                <a:ea typeface="+mn-ea"/>
                <a:cs typeface="+mn-cs"/>
              </a:rPr>
              <a:t>The decoder takes the output, add</a:t>
            </a:r>
            <a:r>
              <a:rPr lang="en-US" sz="1600" spc="-5" dirty="0">
                <a:latin typeface="+mn-lt"/>
                <a:ea typeface="+mn-ea"/>
                <a:cs typeface="+mn-cs"/>
              </a:rPr>
              <a:t>s</a:t>
            </a:r>
            <a:r>
              <a:rPr lang="en-US" sz="1600" spc="-5" dirty="0">
                <a:effectLst/>
                <a:latin typeface="+mn-lt"/>
                <a:ea typeface="+mn-ea"/>
                <a:cs typeface="+mn-cs"/>
              </a:rPr>
              <a:t> it to the list of decoder inputs, and continues decoding again until a token is predicted. </a:t>
            </a:r>
          </a:p>
          <a:p>
            <a:pPr marL="400050" indent="-285750" defTabSz="914400">
              <a:lnSpc>
                <a:spcPct val="90000"/>
              </a:lnSpc>
              <a:buFont typeface="Wingdings" panose="05000000000000000000" pitchFamily="2" charset="2"/>
              <a:buChar char="q"/>
            </a:pPr>
            <a:r>
              <a:rPr lang="en-US" sz="1600" spc="-5" dirty="0">
                <a:latin typeface="+mn-lt"/>
                <a:ea typeface="+mn-ea"/>
                <a:cs typeface="+mn-cs"/>
              </a:rPr>
              <a:t>T</a:t>
            </a:r>
            <a:r>
              <a:rPr lang="en-US" sz="1600" spc="-5" dirty="0">
                <a:effectLst/>
                <a:latin typeface="+mn-lt"/>
                <a:ea typeface="+mn-ea"/>
                <a:cs typeface="+mn-cs"/>
              </a:rPr>
              <a:t>he highest probability prediction is the final class which is assigned to the end token.</a:t>
            </a:r>
            <a:endParaRPr lang="en-US" sz="1600" dirty="0">
              <a:effectLst/>
              <a:latin typeface="+mn-lt"/>
              <a:ea typeface="+mn-ea"/>
              <a:cs typeface="+mn-cs"/>
            </a:endParaRPr>
          </a:p>
          <a:p>
            <a:pPr marL="400050" indent="-285750" defTabSz="914400">
              <a:lnSpc>
                <a:spcPct val="90000"/>
              </a:lnSpc>
              <a:buFont typeface="Wingdings" panose="05000000000000000000" pitchFamily="2" charset="2"/>
              <a:buChar char="v"/>
            </a:pPr>
            <a:r>
              <a:rPr lang="en-US" sz="1600" b="1" u="sng" spc="-5" dirty="0">
                <a:effectLst/>
                <a:latin typeface="+mn-lt"/>
                <a:ea typeface="+mn-ea"/>
                <a:cs typeface="+mn-cs"/>
              </a:rPr>
              <a:t>NB</a:t>
            </a:r>
            <a:r>
              <a:rPr lang="en-US" sz="1600" spc="-5" dirty="0">
                <a:effectLst/>
                <a:latin typeface="+mn-lt"/>
                <a:ea typeface="+mn-ea"/>
                <a:cs typeface="+mn-cs"/>
              </a:rPr>
              <a:t>: </a:t>
            </a:r>
          </a:p>
          <a:p>
            <a:pPr marL="400050" indent="-285750" defTabSz="914400">
              <a:lnSpc>
                <a:spcPct val="90000"/>
              </a:lnSpc>
              <a:buFont typeface="Wingdings" panose="05000000000000000000" pitchFamily="2" charset="2"/>
              <a:buChar char="Ø"/>
            </a:pPr>
            <a:r>
              <a:rPr lang="en-US" sz="1600" spc="-5" dirty="0">
                <a:effectLst/>
                <a:latin typeface="+mn-lt"/>
                <a:ea typeface="+mn-ea"/>
                <a:cs typeface="+mn-cs"/>
              </a:rPr>
              <a:t>The decoder can also be stacked N layers high, each layer taking in inputs from the encoder and the layers before it. </a:t>
            </a:r>
          </a:p>
          <a:p>
            <a:pPr marL="400050" indent="-285750" defTabSz="914400">
              <a:lnSpc>
                <a:spcPct val="90000"/>
              </a:lnSpc>
              <a:buFont typeface="Wingdings" panose="05000000000000000000" pitchFamily="2" charset="2"/>
              <a:buChar char="Ø"/>
            </a:pPr>
            <a:r>
              <a:rPr lang="en-US" sz="1600" spc="-5" dirty="0">
                <a:effectLst/>
                <a:latin typeface="+mn-lt"/>
                <a:ea typeface="+mn-ea"/>
                <a:cs typeface="+mn-cs"/>
              </a:rPr>
              <a:t>By stacking the layers, the model can learn to extract and focus on different combinations of attention from its attention heads, potentially boosting its predictive power</a:t>
            </a:r>
            <a:endParaRPr lang="en-US" sz="1600" dirty="0">
              <a:latin typeface="+mn-lt"/>
              <a:ea typeface="+mn-ea"/>
              <a:cs typeface="+mn-cs"/>
            </a:endParaRPr>
          </a:p>
        </p:txBody>
      </p:sp>
      <p:pic>
        <p:nvPicPr>
          <p:cNvPr id="4" name="Picture 3" descr="A diagram of a transformer&#10;&#10;Description automatically generated">
            <a:extLst>
              <a:ext uri="{FF2B5EF4-FFF2-40B4-BE49-F238E27FC236}">
                <a16:creationId xmlns:a16="http://schemas.microsoft.com/office/drawing/2014/main" id="{E8F2768B-B9AD-7501-3B27-C684B3E9C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433649" y="2276872"/>
            <a:ext cx="4337663" cy="4194198"/>
          </a:xfrm>
          <a:prstGeom prst="rect">
            <a:avLst/>
          </a:prstGeom>
          <a:noFill/>
        </p:spPr>
      </p:pic>
      <p:sp>
        <p:nvSpPr>
          <p:cNvPr id="13326" name="Rectangle 133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5" name="Footer Placeholder 3">
            <a:extLst>
              <a:ext uri="{FF2B5EF4-FFF2-40B4-BE49-F238E27FC236}">
                <a16:creationId xmlns:a16="http://schemas.microsoft.com/office/drawing/2014/main" id="{AC03129A-6D6C-28AF-E092-660B0D3B5C26}"/>
              </a:ext>
            </a:extLst>
          </p:cNvPr>
          <p:cNvSpPr>
            <a:spLocks noGrp="1"/>
          </p:cNvSpPr>
          <p:nvPr>
            <p:ph type="ftr" sz="quarter" idx="11"/>
          </p:nvPr>
        </p:nvSpPr>
        <p:spPr bwMode="auto">
          <a:xfrm>
            <a:off x="3028950" y="6492240"/>
            <a:ext cx="30861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400" eaLnBrk="1" hangingPunct="1"/>
            <a:endParaRPr lang="en-US" alt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283715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4514-2130-69F0-3F3E-3276C8C2248E}"/>
              </a:ext>
            </a:extLst>
          </p:cNvPr>
          <p:cNvSpPr>
            <a:spLocks noGrp="1"/>
          </p:cNvSpPr>
          <p:nvPr>
            <p:ph type="title"/>
          </p:nvPr>
        </p:nvSpPr>
        <p:spPr/>
        <p:txBody>
          <a:bodyPr/>
          <a:lstStyle/>
          <a:p>
            <a:r>
              <a:rPr lang="en-US" sz="5400" dirty="0"/>
              <a:t>Pretrained Models</a:t>
            </a:r>
          </a:p>
        </p:txBody>
      </p:sp>
      <p:sp>
        <p:nvSpPr>
          <p:cNvPr id="3" name="Text Placeholder 2">
            <a:extLst>
              <a:ext uri="{FF2B5EF4-FFF2-40B4-BE49-F238E27FC236}">
                <a16:creationId xmlns:a16="http://schemas.microsoft.com/office/drawing/2014/main" id="{BAEFD698-8E19-99AF-4BCD-9752E8A0A73F}"/>
              </a:ext>
            </a:extLst>
          </p:cNvPr>
          <p:cNvSpPr>
            <a:spLocks noGrp="1"/>
          </p:cNvSpPr>
          <p:nvPr>
            <p:ph type="body" sz="quarter" idx="10"/>
          </p:nvPr>
        </p:nvSpPr>
        <p:spPr/>
        <p:txBody>
          <a:bodyPr/>
          <a:lstStyle/>
          <a:p>
            <a:endParaRPr lang="en-US"/>
          </a:p>
        </p:txBody>
      </p:sp>
      <p:sp>
        <p:nvSpPr>
          <p:cNvPr id="4" name="Footer Placeholder 3">
            <a:extLst>
              <a:ext uri="{FF2B5EF4-FFF2-40B4-BE49-F238E27FC236}">
                <a16:creationId xmlns:a16="http://schemas.microsoft.com/office/drawing/2014/main" id="{D4CDC4BE-4D34-8477-6DE1-56C878BBB463}"/>
              </a:ext>
            </a:extLst>
          </p:cNvPr>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2019538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0898-2CD4-2446-8FA5-A593C1AFA329}"/>
              </a:ext>
            </a:extLst>
          </p:cNvPr>
          <p:cNvSpPr>
            <a:spLocks noGrp="1"/>
          </p:cNvSpPr>
          <p:nvPr>
            <p:ph type="title"/>
          </p:nvPr>
        </p:nvSpPr>
        <p:spPr>
          <a:xfrm>
            <a:off x="107504" y="250825"/>
            <a:ext cx="8579296" cy="487363"/>
          </a:xfrm>
        </p:spPr>
        <p:txBody>
          <a:bodyPr/>
          <a:lstStyle/>
          <a:p>
            <a:pPr algn="ctr"/>
            <a:r>
              <a:rPr lang="en-US" sz="3200" b="1" dirty="0">
                <a:latin typeface="+mn-lt"/>
              </a:rPr>
              <a:t>Transformer model as an Encoder-Decoder Model</a:t>
            </a:r>
          </a:p>
        </p:txBody>
      </p:sp>
      <p:pic>
        <p:nvPicPr>
          <p:cNvPr id="4" name="Picture 3">
            <a:extLst>
              <a:ext uri="{FF2B5EF4-FFF2-40B4-BE49-F238E27FC236}">
                <a16:creationId xmlns:a16="http://schemas.microsoft.com/office/drawing/2014/main" id="{1FA7A120-BF98-5C44-A063-6E2F3CCD58B9}"/>
              </a:ext>
            </a:extLst>
          </p:cNvPr>
          <p:cNvPicPr>
            <a:picLocks noChangeAspect="1"/>
          </p:cNvPicPr>
          <p:nvPr/>
        </p:nvPicPr>
        <p:blipFill>
          <a:blip r:embed="rId2"/>
          <a:stretch>
            <a:fillRect/>
          </a:stretch>
        </p:blipFill>
        <p:spPr>
          <a:xfrm>
            <a:off x="1640898" y="2038720"/>
            <a:ext cx="5862205" cy="3330893"/>
          </a:xfrm>
          <a:prstGeom prst="rect">
            <a:avLst/>
          </a:prstGeom>
          <a:ln w="3175">
            <a:solidFill>
              <a:schemeClr val="tx1"/>
            </a:solid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25A2FCCC-6C66-A444-9D3F-0EF6A3036E0C}"/>
              </a:ext>
            </a:extLst>
          </p:cNvPr>
          <p:cNvSpPr txBox="1"/>
          <p:nvPr/>
        </p:nvSpPr>
        <p:spPr>
          <a:xfrm>
            <a:off x="2392845" y="5504055"/>
            <a:ext cx="2386231" cy="369332"/>
          </a:xfrm>
          <a:prstGeom prst="rect">
            <a:avLst/>
          </a:prstGeom>
          <a:noFill/>
        </p:spPr>
        <p:txBody>
          <a:bodyPr wrap="none" rtlCol="0">
            <a:spAutoFit/>
          </a:bodyPr>
          <a:lstStyle/>
          <a:p>
            <a:r>
              <a:rPr lang="en-US" dirty="0"/>
              <a:t>Encoder (e.g., BERT)</a:t>
            </a:r>
          </a:p>
        </p:txBody>
      </p:sp>
      <p:sp>
        <p:nvSpPr>
          <p:cNvPr id="5" name="TextBox 4">
            <a:extLst>
              <a:ext uri="{FF2B5EF4-FFF2-40B4-BE49-F238E27FC236}">
                <a16:creationId xmlns:a16="http://schemas.microsoft.com/office/drawing/2014/main" id="{3670DD98-BAE0-3B45-A939-5A4E01469B6D}"/>
              </a:ext>
            </a:extLst>
          </p:cNvPr>
          <p:cNvSpPr txBox="1"/>
          <p:nvPr/>
        </p:nvSpPr>
        <p:spPr>
          <a:xfrm>
            <a:off x="5375357" y="5504055"/>
            <a:ext cx="2262158" cy="369332"/>
          </a:xfrm>
          <a:prstGeom prst="rect">
            <a:avLst/>
          </a:prstGeom>
          <a:noFill/>
        </p:spPr>
        <p:txBody>
          <a:bodyPr wrap="none" rtlCol="0">
            <a:spAutoFit/>
          </a:bodyPr>
          <a:lstStyle/>
          <a:p>
            <a:r>
              <a:rPr lang="en-US" dirty="0"/>
              <a:t>Decoder (e.g., GPT)</a:t>
            </a:r>
          </a:p>
        </p:txBody>
      </p:sp>
    </p:spTree>
    <p:extLst>
      <p:ext uri="{BB962C8B-B14F-4D97-AF65-F5344CB8AC3E}">
        <p14:creationId xmlns:p14="http://schemas.microsoft.com/office/powerpoint/2010/main" val="3050051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03724" y="116632"/>
            <a:ext cx="7616833" cy="1184876"/>
          </a:xfrm>
          <a:prstGeom prst="rect">
            <a:avLst/>
          </a:prstGeom>
        </p:spPr>
        <p:txBody>
          <a:bodyPr wrap="square">
            <a:spAutoFit/>
          </a:bodyPr>
          <a:lstStyle/>
          <a:p>
            <a:pPr>
              <a:lnSpc>
                <a:spcPct val="150000"/>
              </a:lnSpc>
            </a:pPr>
            <a:r>
              <a:rPr lang="en-US" altLang="zh-CN" sz="5400" b="1" dirty="0">
                <a:solidFill>
                  <a:schemeClr val="accent6">
                    <a:lumMod val="75000"/>
                  </a:schemeClr>
                </a:solidFill>
                <a:ea typeface="Microsoft YaHei" panose="020B0503020204020204" pitchFamily="34" charset="-122"/>
              </a:rPr>
              <a:t>GPT and BERT Models</a:t>
            </a:r>
          </a:p>
        </p:txBody>
      </p:sp>
      <p:sp>
        <p:nvSpPr>
          <p:cNvPr id="20" name="TextBox 4">
            <a:extLst>
              <a:ext uri="{FF2B5EF4-FFF2-40B4-BE49-F238E27FC236}">
                <a16:creationId xmlns:a16="http://schemas.microsoft.com/office/drawing/2014/main" id="{3ACCDF74-7CFE-6146-A057-9802E8750827}"/>
              </a:ext>
            </a:extLst>
          </p:cNvPr>
          <p:cNvSpPr txBox="1">
            <a:spLocks noChangeArrowheads="1"/>
          </p:cNvSpPr>
          <p:nvPr/>
        </p:nvSpPr>
        <p:spPr bwMode="auto">
          <a:xfrm>
            <a:off x="179512" y="1556792"/>
            <a:ext cx="8856984" cy="52823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10000"/>
              </a:lnSpc>
              <a:buFont typeface="Wingdings" panose="05000000000000000000" pitchFamily="2" charset="2"/>
              <a:buChar char="q"/>
              <a:defRPr/>
            </a:pPr>
            <a:r>
              <a:rPr lang="en-CA" altLang="zh-CN" sz="2800" dirty="0">
                <a:solidFill>
                  <a:srgbClr val="2E4864"/>
                </a:solidFill>
                <a:latin typeface="+mn-lt"/>
                <a:ea typeface="Microsoft YaHei" panose="020B0503020204020204" pitchFamily="34" charset="-122"/>
              </a:rPr>
              <a:t>A transformer uses an </a:t>
            </a:r>
            <a:r>
              <a:rPr lang="en-CA" altLang="zh-CN" sz="2800" b="1" dirty="0">
                <a:solidFill>
                  <a:srgbClr val="2E4864"/>
                </a:solidFill>
                <a:latin typeface="+mn-lt"/>
                <a:ea typeface="Microsoft YaHei" panose="020B0503020204020204" pitchFamily="34" charset="-122"/>
              </a:rPr>
              <a:t>encoder stack </a:t>
            </a:r>
            <a:r>
              <a:rPr lang="en-CA" altLang="zh-CN" sz="2800" dirty="0">
                <a:solidFill>
                  <a:srgbClr val="2E4864"/>
                </a:solidFill>
                <a:latin typeface="+mn-lt"/>
                <a:ea typeface="Microsoft YaHei" panose="020B0503020204020204" pitchFamily="34" charset="-122"/>
              </a:rPr>
              <a:t>to</a:t>
            </a:r>
            <a:br>
              <a:rPr lang="en-CA" altLang="zh-CN" sz="2800" dirty="0">
                <a:solidFill>
                  <a:srgbClr val="2E4864"/>
                </a:solidFill>
                <a:latin typeface="+mn-lt"/>
                <a:ea typeface="Microsoft YaHei" panose="020B0503020204020204" pitchFamily="34" charset="-122"/>
              </a:rPr>
            </a:br>
            <a:r>
              <a:rPr lang="en-CA" altLang="zh-CN" sz="2800" dirty="0">
                <a:solidFill>
                  <a:srgbClr val="2E4864"/>
                </a:solidFill>
                <a:latin typeface="+mn-lt"/>
                <a:ea typeface="Microsoft YaHei" panose="020B0503020204020204" pitchFamily="34" charset="-122"/>
              </a:rPr>
              <a:t>model input, and uses </a:t>
            </a:r>
            <a:r>
              <a:rPr lang="en-CA" altLang="zh-CN" sz="2800" b="1" dirty="0">
                <a:solidFill>
                  <a:srgbClr val="2E4864"/>
                </a:solidFill>
                <a:latin typeface="+mn-lt"/>
                <a:ea typeface="Microsoft YaHei" panose="020B0503020204020204" pitchFamily="34" charset="-122"/>
              </a:rPr>
              <a:t>decoder stack </a:t>
            </a:r>
            <a:r>
              <a:rPr lang="en-CA" altLang="zh-CN" sz="2800" dirty="0">
                <a:solidFill>
                  <a:srgbClr val="2E4864"/>
                </a:solidFill>
                <a:latin typeface="+mn-lt"/>
                <a:ea typeface="Microsoft YaHei" panose="020B0503020204020204" pitchFamily="34" charset="-122"/>
              </a:rPr>
              <a:t>to</a:t>
            </a:r>
            <a:br>
              <a:rPr lang="en-CA" altLang="zh-CN" sz="2800" b="1" dirty="0">
                <a:solidFill>
                  <a:srgbClr val="2E4864"/>
                </a:solidFill>
                <a:latin typeface="+mn-lt"/>
                <a:ea typeface="Microsoft YaHei" panose="020B0503020204020204" pitchFamily="34" charset="-122"/>
              </a:rPr>
            </a:br>
            <a:r>
              <a:rPr lang="en-CA" altLang="zh-CN" sz="2800" dirty="0">
                <a:solidFill>
                  <a:srgbClr val="2E4864"/>
                </a:solidFill>
                <a:latin typeface="+mn-lt"/>
                <a:ea typeface="Microsoft YaHei" panose="020B0503020204020204" pitchFamily="34" charset="-122"/>
              </a:rPr>
              <a:t>model output (using input information from encoder side)</a:t>
            </a:r>
          </a:p>
          <a:p>
            <a:pPr eaLnBrk="1" hangingPunct="1">
              <a:lnSpc>
                <a:spcPct val="110000"/>
              </a:lnSpc>
              <a:buFont typeface="Wingdings" panose="05000000000000000000" pitchFamily="2" charset="2"/>
              <a:buChar char="q"/>
              <a:defRPr/>
            </a:pPr>
            <a:r>
              <a:rPr lang="en-CA" altLang="zh-CN" sz="2800" dirty="0">
                <a:solidFill>
                  <a:srgbClr val="00B050"/>
                </a:solidFill>
                <a:latin typeface="+mn-lt"/>
                <a:ea typeface="Microsoft YaHei" panose="020B0503020204020204" pitchFamily="34" charset="-122"/>
              </a:rPr>
              <a:t>If we do not have input, we just want to model the “next word”, we can get rid of the encoder side of a transformer and output “next word” one by one. This gives us </a:t>
            </a:r>
            <a:r>
              <a:rPr lang="en-CA" altLang="zh-CN" sz="2800" b="1" u="sng" dirty="0">
                <a:solidFill>
                  <a:srgbClr val="FF0000"/>
                </a:solidFill>
                <a:latin typeface="+mn-lt"/>
                <a:ea typeface="Microsoft YaHei" panose="020B0503020204020204" pitchFamily="34" charset="-122"/>
              </a:rPr>
              <a:t>GPT model</a:t>
            </a:r>
          </a:p>
          <a:p>
            <a:pPr eaLnBrk="1" hangingPunct="1">
              <a:lnSpc>
                <a:spcPct val="110000"/>
              </a:lnSpc>
              <a:buFont typeface="Wingdings" panose="05000000000000000000" pitchFamily="2" charset="2"/>
              <a:buChar char="q"/>
              <a:defRPr/>
            </a:pPr>
            <a:r>
              <a:rPr lang="en-CA" altLang="zh-CN" sz="2800" dirty="0">
                <a:latin typeface="+mn-lt"/>
                <a:ea typeface="Microsoft YaHei" panose="020B0503020204020204" pitchFamily="34" charset="-122"/>
              </a:rPr>
              <a:t>If we are only interested in training a language model for the input for some other tasks, then we do not need the decoder of the transformer, that gives us </a:t>
            </a:r>
            <a:r>
              <a:rPr lang="en-CA" altLang="zh-CN" sz="2800" b="1" u="sng" dirty="0">
                <a:solidFill>
                  <a:srgbClr val="FF0000"/>
                </a:solidFill>
                <a:latin typeface="+mn-lt"/>
                <a:ea typeface="Microsoft YaHei" panose="020B0503020204020204" pitchFamily="34" charset="-122"/>
              </a:rPr>
              <a:t>BERT model</a:t>
            </a:r>
          </a:p>
        </p:txBody>
      </p:sp>
    </p:spTree>
    <p:extLst>
      <p:ext uri="{BB962C8B-B14F-4D97-AF65-F5344CB8AC3E}">
        <p14:creationId xmlns:p14="http://schemas.microsoft.com/office/powerpoint/2010/main" val="81655145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20-01-14 at 8.44.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500" y="1420131"/>
            <a:ext cx="6780065" cy="4096789"/>
          </a:xfrm>
          <a:prstGeom prst="rect">
            <a:avLst/>
          </a:prstGeom>
        </p:spPr>
      </p:pic>
      <p:sp>
        <p:nvSpPr>
          <p:cNvPr id="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979712" y="620688"/>
            <a:ext cx="619268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3600" dirty="0">
                <a:solidFill>
                  <a:schemeClr val="accent6">
                    <a:lumMod val="75000"/>
                  </a:schemeClr>
                </a:solidFill>
                <a:latin typeface="方正兰亭黑_GBK"/>
                <a:ea typeface="方正兰亭黑_GBK"/>
              </a:rPr>
              <a:t>GPT and BERT Models</a:t>
            </a:r>
          </a:p>
        </p:txBody>
      </p:sp>
      <p:sp>
        <p:nvSpPr>
          <p:cNvPr id="5" name="文本框 5"/>
          <p:cNvSpPr txBox="1">
            <a:spLocks noChangeArrowheads="1"/>
          </p:cNvSpPr>
          <p:nvPr/>
        </p:nvSpPr>
        <p:spPr bwMode="auto">
          <a:xfrm>
            <a:off x="420024" y="1135668"/>
            <a:ext cx="36420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spTree>
    <p:extLst>
      <p:ext uri="{BB962C8B-B14F-4D97-AF65-F5344CB8AC3E}">
        <p14:creationId xmlns:p14="http://schemas.microsoft.com/office/powerpoint/2010/main" val="35409425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3B9796C-02DB-41E8-B0EF-43DEE2A75B76}"/>
              </a:ext>
            </a:extLst>
          </p:cNvPr>
          <p:cNvPicPr>
            <a:picLocks noChangeAspect="1"/>
          </p:cNvPicPr>
          <p:nvPr/>
        </p:nvPicPr>
        <p:blipFill>
          <a:blip r:embed="rId3"/>
          <a:stretch>
            <a:fillRect/>
          </a:stretch>
        </p:blipFill>
        <p:spPr>
          <a:xfrm>
            <a:off x="2507084" y="341602"/>
            <a:ext cx="4319694" cy="6022036"/>
          </a:xfrm>
          <a:prstGeom prst="rect">
            <a:avLst/>
          </a:prstGeom>
        </p:spPr>
      </p:pic>
      <p:grpSp>
        <p:nvGrpSpPr>
          <p:cNvPr id="26" name="群組 25">
            <a:extLst>
              <a:ext uri="{FF2B5EF4-FFF2-40B4-BE49-F238E27FC236}">
                <a16:creationId xmlns:a16="http://schemas.microsoft.com/office/drawing/2014/main" id="{76C6ADC8-3555-4E08-A2AF-056CA62A0189}"/>
              </a:ext>
            </a:extLst>
          </p:cNvPr>
          <p:cNvGrpSpPr/>
          <p:nvPr/>
        </p:nvGrpSpPr>
        <p:grpSpPr>
          <a:xfrm>
            <a:off x="151567" y="633990"/>
            <a:ext cx="2713223" cy="3528107"/>
            <a:chOff x="151567" y="633990"/>
            <a:chExt cx="2713223" cy="3528107"/>
          </a:xfrm>
        </p:grpSpPr>
        <p:sp>
          <p:nvSpPr>
            <p:cNvPr id="21" name="矩形 20">
              <a:extLst>
                <a:ext uri="{FF2B5EF4-FFF2-40B4-BE49-F238E27FC236}">
                  <a16:creationId xmlns:a16="http://schemas.microsoft.com/office/drawing/2014/main" id="{587826E5-522F-4C89-B824-2CD9ECF9AA10}"/>
                </a:ext>
              </a:extLst>
            </p:cNvPr>
            <p:cNvSpPr/>
            <p:nvPr/>
          </p:nvSpPr>
          <p:spPr>
            <a:xfrm>
              <a:off x="151567" y="633990"/>
              <a:ext cx="1235862" cy="3528107"/>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1713601E-0188-4EE3-A207-02AAD1FDD139}"/>
                </a:ext>
              </a:extLst>
            </p:cNvPr>
            <p:cNvSpPr/>
            <p:nvPr/>
          </p:nvSpPr>
          <p:spPr>
            <a:xfrm>
              <a:off x="503295" y="641654"/>
              <a:ext cx="2361495" cy="89776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cxnSp>
        <p:nvCxnSpPr>
          <p:cNvPr id="35" name="直線單箭頭接點 34">
            <a:extLst>
              <a:ext uri="{FF2B5EF4-FFF2-40B4-BE49-F238E27FC236}">
                <a16:creationId xmlns:a16="http://schemas.microsoft.com/office/drawing/2014/main" id="{0A6A7F41-2603-47FF-A0BF-C7D122825FA7}"/>
              </a:ext>
            </a:extLst>
          </p:cNvPr>
          <p:cNvCxnSpPr>
            <a:cxnSpLocks/>
          </p:cNvCxnSpPr>
          <p:nvPr/>
        </p:nvCxnSpPr>
        <p:spPr>
          <a:xfrm flipV="1">
            <a:off x="1064115" y="1106516"/>
            <a:ext cx="407421" cy="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0A540A60-F505-408E-A5BF-A72DB94ACD8F}"/>
              </a:ext>
            </a:extLst>
          </p:cNvPr>
          <p:cNvSpPr txBox="1"/>
          <p:nvPr/>
        </p:nvSpPr>
        <p:spPr>
          <a:xfrm rot="5400000">
            <a:off x="618735" y="3041559"/>
            <a:ext cx="825115" cy="461665"/>
          </a:xfrm>
          <a:prstGeom prst="rect">
            <a:avLst/>
          </a:prstGeom>
          <a:noFill/>
        </p:spPr>
        <p:txBody>
          <a:bodyPr wrap="square" rtlCol="0">
            <a:spAutoFit/>
          </a:bodyPr>
          <a:lstStyle/>
          <a:p>
            <a:r>
              <a:rPr lang="en-US" altLang="zh-TW" sz="2400" dirty="0"/>
              <a:t>…</a:t>
            </a:r>
            <a:endParaRPr lang="zh-TW" altLang="en-US" sz="2400" dirty="0"/>
          </a:p>
        </p:txBody>
      </p:sp>
      <p:sp>
        <p:nvSpPr>
          <p:cNvPr id="5" name="矩形 4">
            <a:extLst>
              <a:ext uri="{FF2B5EF4-FFF2-40B4-BE49-F238E27FC236}">
                <a16:creationId xmlns:a16="http://schemas.microsoft.com/office/drawing/2014/main" id="{4EBB63C6-160A-4CC8-A0E4-DE8E02CC7133}"/>
              </a:ext>
            </a:extLst>
          </p:cNvPr>
          <p:cNvSpPr/>
          <p:nvPr/>
        </p:nvSpPr>
        <p:spPr>
          <a:xfrm>
            <a:off x="151567" y="49215"/>
            <a:ext cx="4565481" cy="584775"/>
          </a:xfrm>
          <a:prstGeom prst="rect">
            <a:avLst/>
          </a:prstGeom>
        </p:spPr>
        <p:txBody>
          <a:bodyPr wrap="none">
            <a:spAutoFit/>
          </a:bodyPr>
          <a:lstStyle/>
          <a:p>
            <a:r>
              <a:rPr lang="en-US" altLang="zh-TW" sz="3200" b="1" i="1" u="sng" dirty="0"/>
              <a:t>Transformer -</a:t>
            </a:r>
            <a:r>
              <a:rPr lang="en-US" altLang="zh-TW" sz="3200" b="1" i="1" u="sng" dirty="0" err="1"/>
              <a:t>Architectire</a:t>
            </a:r>
            <a:r>
              <a:rPr lang="en-US" altLang="zh-TW" sz="3200" b="1" i="1" u="sng" dirty="0"/>
              <a:t> </a:t>
            </a:r>
            <a:endParaRPr lang="zh-TW" altLang="en-US" sz="3200" b="1" i="1" u="sng" dirty="0"/>
          </a:p>
        </p:txBody>
      </p:sp>
      <p:pic>
        <p:nvPicPr>
          <p:cNvPr id="6" name="圖片 5">
            <a:extLst>
              <a:ext uri="{FF2B5EF4-FFF2-40B4-BE49-F238E27FC236}">
                <a16:creationId xmlns:a16="http://schemas.microsoft.com/office/drawing/2014/main" id="{E5EF2FB2-BC63-4E7E-9F2F-C22F1EB5D12E}"/>
              </a:ext>
            </a:extLst>
          </p:cNvPr>
          <p:cNvPicPr>
            <a:picLocks noChangeAspect="1"/>
          </p:cNvPicPr>
          <p:nvPr/>
        </p:nvPicPr>
        <p:blipFill>
          <a:blip r:embed="rId4"/>
          <a:stretch>
            <a:fillRect/>
          </a:stretch>
        </p:blipFill>
        <p:spPr>
          <a:xfrm>
            <a:off x="136119" y="4372465"/>
            <a:ext cx="2305477" cy="1890492"/>
          </a:xfrm>
          <a:prstGeom prst="rect">
            <a:avLst/>
          </a:prstGeom>
        </p:spPr>
      </p:pic>
      <p:cxnSp>
        <p:nvCxnSpPr>
          <p:cNvPr id="8" name="直線單箭頭接點 7">
            <a:extLst>
              <a:ext uri="{FF2B5EF4-FFF2-40B4-BE49-F238E27FC236}">
                <a16:creationId xmlns:a16="http://schemas.microsoft.com/office/drawing/2014/main" id="{6A6D63C2-0B79-4E56-A05C-32DE321B57AC}"/>
              </a:ext>
            </a:extLst>
          </p:cNvPr>
          <p:cNvCxnSpPr>
            <a:cxnSpLocks/>
            <a:endCxn id="6" idx="3"/>
          </p:cNvCxnSpPr>
          <p:nvPr/>
        </p:nvCxnSpPr>
        <p:spPr>
          <a:xfrm flipH="1">
            <a:off x="2441596" y="4297632"/>
            <a:ext cx="1034926" cy="1020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17">
            <a:extLst>
              <a:ext uri="{FF2B5EF4-FFF2-40B4-BE49-F238E27FC236}">
                <a16:creationId xmlns:a16="http://schemas.microsoft.com/office/drawing/2014/main" id="{9053449C-99F4-4467-A734-D5BAE3DCBA37}"/>
              </a:ext>
            </a:extLst>
          </p:cNvPr>
          <p:cNvGrpSpPr/>
          <p:nvPr/>
        </p:nvGrpSpPr>
        <p:grpSpPr>
          <a:xfrm>
            <a:off x="573697" y="802562"/>
            <a:ext cx="715161" cy="605814"/>
            <a:chOff x="2411392" y="1296149"/>
            <a:chExt cx="715161" cy="605814"/>
          </a:xfrm>
        </p:grpSpPr>
        <p:sp>
          <p:nvSpPr>
            <p:cNvPr id="16" name="矩形 15">
              <a:extLst>
                <a:ext uri="{FF2B5EF4-FFF2-40B4-BE49-F238E27FC236}">
                  <a16:creationId xmlns:a16="http://schemas.microsoft.com/office/drawing/2014/main" id="{BB5D5413-89A4-4B95-8444-1262F1302606}"/>
                </a:ext>
              </a:extLst>
            </p:cNvPr>
            <p:cNvSpPr/>
            <p:nvPr/>
          </p:nvSpPr>
          <p:spPr>
            <a:xfrm>
              <a:off x="2536397" y="129614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87A283EF-D651-432D-973B-FE05EF80D8B7}"/>
                    </a:ext>
                  </a:extLst>
                </p:cNvPr>
                <p:cNvSpPr txBox="1"/>
                <p:nvPr/>
              </p:nvSpPr>
              <p:spPr>
                <a:xfrm>
                  <a:off x="2411392" y="138364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17" name="文字方塊 16">
                  <a:extLst>
                    <a:ext uri="{FF2B5EF4-FFF2-40B4-BE49-F238E27FC236}">
                      <a16:creationId xmlns:a16="http://schemas.microsoft.com/office/drawing/2014/main" id="{87A283EF-D651-432D-973B-FE05EF80D8B7}"/>
                    </a:ext>
                  </a:extLst>
                </p:cNvPr>
                <p:cNvSpPr txBox="1">
                  <a:spLocks noRot="1" noChangeAspect="1" noMove="1" noResize="1" noEditPoints="1" noAdjustHandles="1" noChangeArrowheads="1" noChangeShapeType="1" noTextEdit="1"/>
                </p:cNvSpPr>
                <p:nvPr/>
              </p:nvSpPr>
              <p:spPr>
                <a:xfrm>
                  <a:off x="2411392" y="1383644"/>
                  <a:ext cx="715161" cy="461665"/>
                </a:xfrm>
                <a:prstGeom prst="rect">
                  <a:avLst/>
                </a:prstGeom>
                <a:blipFill>
                  <a:blip r:embed="rId5"/>
                  <a:stretch>
                    <a:fillRect/>
                  </a:stretch>
                </a:blipFill>
              </p:spPr>
              <p:txBody>
                <a:bodyPr/>
                <a:lstStyle/>
                <a:p>
                  <a:r>
                    <a:rPr lang="zh-TW" altLang="en-US">
                      <a:noFill/>
                    </a:rPr>
                    <a:t> </a:t>
                  </a:r>
                </a:p>
              </p:txBody>
            </p:sp>
          </mc:Fallback>
        </mc:AlternateContent>
      </p:grpSp>
      <p:cxnSp>
        <p:nvCxnSpPr>
          <p:cNvPr id="22" name="直線單箭頭接點 21">
            <a:extLst>
              <a:ext uri="{FF2B5EF4-FFF2-40B4-BE49-F238E27FC236}">
                <a16:creationId xmlns:a16="http://schemas.microsoft.com/office/drawing/2014/main" id="{72C21911-D778-4A17-8625-FD99DB1CF089}"/>
              </a:ext>
            </a:extLst>
          </p:cNvPr>
          <p:cNvCxnSpPr/>
          <p:nvPr/>
        </p:nvCxnSpPr>
        <p:spPr>
          <a:xfrm flipV="1">
            <a:off x="956636" y="3209552"/>
            <a:ext cx="0" cy="343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CF56BFB-D314-4653-A2A8-FFEFE26F4F40}"/>
              </a:ext>
            </a:extLst>
          </p:cNvPr>
          <p:cNvCxnSpPr/>
          <p:nvPr/>
        </p:nvCxnSpPr>
        <p:spPr>
          <a:xfrm flipV="1">
            <a:off x="936759" y="1971032"/>
            <a:ext cx="0" cy="343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BF26B6C-206E-40F1-A52E-6DB04F3A7819}"/>
              </a:ext>
            </a:extLst>
          </p:cNvPr>
          <p:cNvCxnSpPr/>
          <p:nvPr/>
        </p:nvCxnSpPr>
        <p:spPr>
          <a:xfrm flipV="1">
            <a:off x="926249" y="1418886"/>
            <a:ext cx="0" cy="343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94097D50-B6DD-4391-A05D-CB3BFE4A5E63}"/>
              </a:ext>
            </a:extLst>
          </p:cNvPr>
          <p:cNvCxnSpPr>
            <a:cxnSpLocks/>
          </p:cNvCxnSpPr>
          <p:nvPr/>
        </p:nvCxnSpPr>
        <p:spPr>
          <a:xfrm flipH="1">
            <a:off x="286021" y="3788076"/>
            <a:ext cx="440521"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31D0955-D7CC-4E6C-BC34-39C27C62E80E}"/>
              </a:ext>
            </a:extLst>
          </p:cNvPr>
          <p:cNvCxnSpPr>
            <a:cxnSpLocks/>
          </p:cNvCxnSpPr>
          <p:nvPr/>
        </p:nvCxnSpPr>
        <p:spPr>
          <a:xfrm flipV="1">
            <a:off x="308126" y="1838644"/>
            <a:ext cx="0" cy="193852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C0347723-B612-418E-98E4-0FC719832A26}"/>
              </a:ext>
            </a:extLst>
          </p:cNvPr>
          <p:cNvCxnSpPr>
            <a:cxnSpLocks/>
          </p:cNvCxnSpPr>
          <p:nvPr/>
        </p:nvCxnSpPr>
        <p:spPr>
          <a:xfrm>
            <a:off x="308126" y="1822750"/>
            <a:ext cx="475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B622E9F-15B4-4D35-99BF-A4B3F92B9F28}"/>
              </a:ext>
            </a:extLst>
          </p:cNvPr>
          <p:cNvSpPr/>
          <p:nvPr/>
        </p:nvSpPr>
        <p:spPr>
          <a:xfrm>
            <a:off x="777752" y="1624190"/>
            <a:ext cx="307052" cy="36786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sp>
        <p:nvSpPr>
          <p:cNvPr id="11" name="矩形 10">
            <a:extLst>
              <a:ext uri="{FF2B5EF4-FFF2-40B4-BE49-F238E27FC236}">
                <a16:creationId xmlns:a16="http://schemas.microsoft.com/office/drawing/2014/main" id="{2C388D4A-2425-4AB3-B008-6C8E23C9DC7E}"/>
              </a:ext>
            </a:extLst>
          </p:cNvPr>
          <p:cNvSpPr/>
          <p:nvPr/>
        </p:nvSpPr>
        <p:spPr>
          <a:xfrm>
            <a:off x="704183" y="347426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7A3FEF1D-B36E-4314-9671-2467B4F33F78}"/>
                  </a:ext>
                </a:extLst>
              </p:cNvPr>
              <p:cNvSpPr txBox="1"/>
              <p:nvPr/>
            </p:nvSpPr>
            <p:spPr>
              <a:xfrm>
                <a:off x="579178" y="35617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12" name="文字方塊 11">
                <a:extLst>
                  <a:ext uri="{FF2B5EF4-FFF2-40B4-BE49-F238E27FC236}">
                    <a16:creationId xmlns:a16="http://schemas.microsoft.com/office/drawing/2014/main" id="{7A3FEF1D-B36E-4314-9671-2467B4F33F78}"/>
                  </a:ext>
                </a:extLst>
              </p:cNvPr>
              <p:cNvSpPr txBox="1">
                <a:spLocks noRot="1" noChangeAspect="1" noMove="1" noResize="1" noEditPoints="1" noAdjustHandles="1" noChangeArrowheads="1" noChangeShapeType="1" noTextEdit="1"/>
              </p:cNvSpPr>
              <p:nvPr/>
            </p:nvSpPr>
            <p:spPr>
              <a:xfrm>
                <a:off x="579178" y="3561759"/>
                <a:ext cx="715161" cy="473591"/>
              </a:xfrm>
              <a:prstGeom prst="rect">
                <a:avLst/>
              </a:prstGeom>
              <a:blipFill>
                <a:blip r:embed="rId6"/>
                <a:stretch>
                  <a:fillRect/>
                </a:stretch>
              </a:blipFill>
            </p:spPr>
            <p:txBody>
              <a:bodyPr/>
              <a:lstStyle/>
              <a:p>
                <a:r>
                  <a:rPr lang="zh-TW" altLang="en-US">
                    <a:noFill/>
                  </a:rPr>
                  <a:t> </a:t>
                </a:r>
              </a:p>
            </p:txBody>
          </p:sp>
        </mc:Fallback>
      </mc:AlternateContent>
      <p:grpSp>
        <p:nvGrpSpPr>
          <p:cNvPr id="32" name="群組 31">
            <a:extLst>
              <a:ext uri="{FF2B5EF4-FFF2-40B4-BE49-F238E27FC236}">
                <a16:creationId xmlns:a16="http://schemas.microsoft.com/office/drawing/2014/main" id="{BEA7C3AD-67A1-4CDB-952A-B4AE0E56DE08}"/>
              </a:ext>
            </a:extLst>
          </p:cNvPr>
          <p:cNvGrpSpPr/>
          <p:nvPr/>
        </p:nvGrpSpPr>
        <p:grpSpPr>
          <a:xfrm>
            <a:off x="573697" y="2262154"/>
            <a:ext cx="715161" cy="605814"/>
            <a:chOff x="2411392" y="1296149"/>
            <a:chExt cx="715161" cy="605814"/>
          </a:xfrm>
        </p:grpSpPr>
        <p:sp>
          <p:nvSpPr>
            <p:cNvPr id="33" name="矩形 32">
              <a:extLst>
                <a:ext uri="{FF2B5EF4-FFF2-40B4-BE49-F238E27FC236}">
                  <a16:creationId xmlns:a16="http://schemas.microsoft.com/office/drawing/2014/main" id="{054DDB32-200B-4C74-8AC8-02616D7324EB}"/>
                </a:ext>
              </a:extLst>
            </p:cNvPr>
            <p:cNvSpPr/>
            <p:nvPr/>
          </p:nvSpPr>
          <p:spPr>
            <a:xfrm>
              <a:off x="2536397" y="129614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A6C1AA1F-8790-46A1-98C6-9F736CDF05A1}"/>
                    </a:ext>
                  </a:extLst>
                </p:cNvPr>
                <p:cNvSpPr txBox="1"/>
                <p:nvPr/>
              </p:nvSpPr>
              <p:spPr>
                <a:xfrm>
                  <a:off x="2411392" y="138364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𝑏</m:t>
                        </m:r>
                      </m:oMath>
                    </m:oMathPara>
                  </a14:m>
                  <a:endParaRPr lang="zh-TW" altLang="en-US" sz="2400" dirty="0"/>
                </a:p>
              </p:txBody>
            </p:sp>
          </mc:Choice>
          <mc:Fallback xmlns="">
            <p:sp>
              <p:nvSpPr>
                <p:cNvPr id="34" name="文字方塊 33">
                  <a:extLst>
                    <a:ext uri="{FF2B5EF4-FFF2-40B4-BE49-F238E27FC236}">
                      <a16:creationId xmlns:a16="http://schemas.microsoft.com/office/drawing/2014/main" id="{A6C1AA1F-8790-46A1-98C6-9F736CDF05A1}"/>
                    </a:ext>
                  </a:extLst>
                </p:cNvPr>
                <p:cNvSpPr txBox="1">
                  <a:spLocks noRot="1" noChangeAspect="1" noMove="1" noResize="1" noEditPoints="1" noAdjustHandles="1" noChangeArrowheads="1" noChangeShapeType="1" noTextEdit="1"/>
                </p:cNvSpPr>
                <p:nvPr/>
              </p:nvSpPr>
              <p:spPr>
                <a:xfrm>
                  <a:off x="2411392" y="1383644"/>
                  <a:ext cx="715161" cy="461665"/>
                </a:xfrm>
                <a:prstGeom prst="rect">
                  <a:avLst/>
                </a:prstGeom>
                <a:blipFill>
                  <a:blip r:embed="rId7"/>
                  <a:stretch>
                    <a:fillRect/>
                  </a:stretch>
                </a:blipFill>
              </p:spPr>
              <p:txBody>
                <a:bodyPr/>
                <a:lstStyle/>
                <a:p>
                  <a:r>
                    <a:rPr lang="zh-TW" altLang="en-US">
                      <a:noFill/>
                    </a:rPr>
                    <a:t> </a:t>
                  </a:r>
                </a:p>
              </p:txBody>
            </p:sp>
          </mc:Fallback>
        </mc:AlternateContent>
      </p:grpSp>
      <p:cxnSp>
        <p:nvCxnSpPr>
          <p:cNvPr id="39" name="直線單箭頭接點 38">
            <a:extLst>
              <a:ext uri="{FF2B5EF4-FFF2-40B4-BE49-F238E27FC236}">
                <a16:creationId xmlns:a16="http://schemas.microsoft.com/office/drawing/2014/main" id="{D8570E58-91B2-487F-8F3D-8B5B03A31266}"/>
              </a:ext>
            </a:extLst>
          </p:cNvPr>
          <p:cNvCxnSpPr>
            <a:cxnSpLocks/>
          </p:cNvCxnSpPr>
          <p:nvPr/>
        </p:nvCxnSpPr>
        <p:spPr>
          <a:xfrm>
            <a:off x="5838496" y="3023940"/>
            <a:ext cx="1072389" cy="722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E12D65E1-F634-426C-9D4A-6C2CA5B4D98E}"/>
              </a:ext>
            </a:extLst>
          </p:cNvPr>
          <p:cNvCxnSpPr>
            <a:cxnSpLocks/>
            <a:endCxn id="42" idx="0"/>
          </p:cNvCxnSpPr>
          <p:nvPr/>
        </p:nvCxnSpPr>
        <p:spPr>
          <a:xfrm>
            <a:off x="5796442" y="4071777"/>
            <a:ext cx="1782819" cy="1227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F22DC43A-A3D4-4704-824D-41C0298369C8}"/>
              </a:ext>
            </a:extLst>
          </p:cNvPr>
          <p:cNvSpPr txBox="1"/>
          <p:nvPr/>
        </p:nvSpPr>
        <p:spPr>
          <a:xfrm>
            <a:off x="6048222" y="5299285"/>
            <a:ext cx="3062077" cy="830997"/>
          </a:xfrm>
          <a:prstGeom prst="rect">
            <a:avLst/>
          </a:prstGeom>
          <a:noFill/>
        </p:spPr>
        <p:txBody>
          <a:bodyPr wrap="square" rtlCol="0">
            <a:spAutoFit/>
          </a:bodyPr>
          <a:lstStyle/>
          <a:p>
            <a:r>
              <a:rPr lang="en-US" altLang="zh-TW" sz="2400" b="1" i="1" u="sng" dirty="0"/>
              <a:t>Masked</a:t>
            </a:r>
            <a:r>
              <a:rPr lang="en-US" altLang="zh-TW" sz="2400" dirty="0"/>
              <a:t>: attend on the generated sequence</a:t>
            </a:r>
            <a:endParaRPr lang="zh-TW" altLang="en-US" sz="2400" dirty="0"/>
          </a:p>
        </p:txBody>
      </p:sp>
      <p:sp>
        <p:nvSpPr>
          <p:cNvPr id="43" name="文字方塊 42">
            <a:extLst>
              <a:ext uri="{FF2B5EF4-FFF2-40B4-BE49-F238E27FC236}">
                <a16:creationId xmlns:a16="http://schemas.microsoft.com/office/drawing/2014/main" id="{D6A8A62B-E48A-4085-9681-57830F6EAB08}"/>
              </a:ext>
            </a:extLst>
          </p:cNvPr>
          <p:cNvSpPr txBox="1"/>
          <p:nvPr/>
        </p:nvSpPr>
        <p:spPr>
          <a:xfrm>
            <a:off x="6799902" y="3657141"/>
            <a:ext cx="2457102" cy="830997"/>
          </a:xfrm>
          <a:prstGeom prst="rect">
            <a:avLst/>
          </a:prstGeom>
          <a:noFill/>
        </p:spPr>
        <p:txBody>
          <a:bodyPr wrap="square" rtlCol="0">
            <a:spAutoFit/>
          </a:bodyPr>
          <a:lstStyle/>
          <a:p>
            <a:r>
              <a:rPr lang="en-US" altLang="zh-TW" sz="2400" dirty="0"/>
              <a:t>attend on the input sequence</a:t>
            </a:r>
            <a:endParaRPr lang="zh-TW" altLang="en-US" sz="2400" dirty="0"/>
          </a:p>
        </p:txBody>
      </p:sp>
      <p:grpSp>
        <p:nvGrpSpPr>
          <p:cNvPr id="75" name="群組 74">
            <a:extLst>
              <a:ext uri="{FF2B5EF4-FFF2-40B4-BE49-F238E27FC236}">
                <a16:creationId xmlns:a16="http://schemas.microsoft.com/office/drawing/2014/main" id="{9F785DA4-B45E-49ED-AA08-A1F399C359D7}"/>
              </a:ext>
            </a:extLst>
          </p:cNvPr>
          <p:cNvGrpSpPr/>
          <p:nvPr/>
        </p:nvGrpSpPr>
        <p:grpSpPr>
          <a:xfrm>
            <a:off x="6470138" y="1041728"/>
            <a:ext cx="1223959" cy="1161185"/>
            <a:chOff x="6593605" y="1438824"/>
            <a:chExt cx="1223959" cy="1161185"/>
          </a:xfrm>
        </p:grpSpPr>
        <p:grpSp>
          <p:nvGrpSpPr>
            <p:cNvPr id="54" name="群組 53">
              <a:extLst>
                <a:ext uri="{FF2B5EF4-FFF2-40B4-BE49-F238E27FC236}">
                  <a16:creationId xmlns:a16="http://schemas.microsoft.com/office/drawing/2014/main" id="{556453FC-DCEC-465F-80B4-1AA398C70157}"/>
                </a:ext>
              </a:extLst>
            </p:cNvPr>
            <p:cNvGrpSpPr/>
            <p:nvPr/>
          </p:nvGrpSpPr>
          <p:grpSpPr>
            <a:xfrm>
              <a:off x="6593605" y="1438824"/>
              <a:ext cx="254200" cy="1161185"/>
              <a:chOff x="6593605" y="1447760"/>
              <a:chExt cx="254200" cy="1161185"/>
            </a:xfrm>
          </p:grpSpPr>
          <p:sp>
            <p:nvSpPr>
              <p:cNvPr id="49" name="矩形 48">
                <a:extLst>
                  <a:ext uri="{FF2B5EF4-FFF2-40B4-BE49-F238E27FC236}">
                    <a16:creationId xmlns:a16="http://schemas.microsoft.com/office/drawing/2014/main" id="{E0AC7FA7-8FAD-462D-BB1F-B3AA5484D153}"/>
                  </a:ext>
                </a:extLst>
              </p:cNvPr>
              <p:cNvSpPr/>
              <p:nvPr/>
            </p:nvSpPr>
            <p:spPr>
              <a:xfrm>
                <a:off x="6593605" y="1447760"/>
                <a:ext cx="254200" cy="11611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B82501BF-4556-4A5F-9FAE-3B383DAD20ED}"/>
                  </a:ext>
                </a:extLst>
              </p:cNvPr>
              <p:cNvSpPr/>
              <p:nvPr/>
            </p:nvSpPr>
            <p:spPr>
              <a:xfrm>
                <a:off x="6602247" y="1483808"/>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6B78665B-7388-42E4-B04D-A8E4013E69BF}"/>
                  </a:ext>
                </a:extLst>
              </p:cNvPr>
              <p:cNvSpPr/>
              <p:nvPr/>
            </p:nvSpPr>
            <p:spPr>
              <a:xfrm>
                <a:off x="6602247" y="1771794"/>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3EAF2B1B-BBF3-4627-9224-327A86F353ED}"/>
                  </a:ext>
                </a:extLst>
              </p:cNvPr>
              <p:cNvSpPr/>
              <p:nvPr/>
            </p:nvSpPr>
            <p:spPr>
              <a:xfrm>
                <a:off x="6605850" y="2059780"/>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72C77903-B5A2-4700-BEB2-D81E1821903F}"/>
                  </a:ext>
                </a:extLst>
              </p:cNvPr>
              <p:cNvSpPr/>
              <p:nvPr/>
            </p:nvSpPr>
            <p:spPr>
              <a:xfrm>
                <a:off x="6610997" y="2347765"/>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5" name="群組 54">
              <a:extLst>
                <a:ext uri="{FF2B5EF4-FFF2-40B4-BE49-F238E27FC236}">
                  <a16:creationId xmlns:a16="http://schemas.microsoft.com/office/drawing/2014/main" id="{DED7A41E-194A-40F6-BA9A-C4E5DD1E446C}"/>
                </a:ext>
              </a:extLst>
            </p:cNvPr>
            <p:cNvGrpSpPr/>
            <p:nvPr/>
          </p:nvGrpSpPr>
          <p:grpSpPr>
            <a:xfrm>
              <a:off x="6916858" y="1438824"/>
              <a:ext cx="254200" cy="1161185"/>
              <a:chOff x="6593605" y="1447760"/>
              <a:chExt cx="254200" cy="1161185"/>
            </a:xfrm>
          </p:grpSpPr>
          <p:sp>
            <p:nvSpPr>
              <p:cNvPr id="56" name="矩形 55">
                <a:extLst>
                  <a:ext uri="{FF2B5EF4-FFF2-40B4-BE49-F238E27FC236}">
                    <a16:creationId xmlns:a16="http://schemas.microsoft.com/office/drawing/2014/main" id="{E210E7AB-218F-475A-A68F-9252C807DB18}"/>
                  </a:ext>
                </a:extLst>
              </p:cNvPr>
              <p:cNvSpPr/>
              <p:nvPr/>
            </p:nvSpPr>
            <p:spPr>
              <a:xfrm>
                <a:off x="6593605" y="1447760"/>
                <a:ext cx="254200" cy="11611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373450D4-9CB5-4C5E-BBAB-75A34109A74B}"/>
                  </a:ext>
                </a:extLst>
              </p:cNvPr>
              <p:cNvSpPr/>
              <p:nvPr/>
            </p:nvSpPr>
            <p:spPr>
              <a:xfrm>
                <a:off x="6602247" y="1483808"/>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74547751-A6BC-4276-B3EE-702E8966BA27}"/>
                  </a:ext>
                </a:extLst>
              </p:cNvPr>
              <p:cNvSpPr/>
              <p:nvPr/>
            </p:nvSpPr>
            <p:spPr>
              <a:xfrm>
                <a:off x="6602247" y="1771794"/>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CE3FF04A-A99A-4AE0-B340-26CDDD9F83E9}"/>
                  </a:ext>
                </a:extLst>
              </p:cNvPr>
              <p:cNvSpPr/>
              <p:nvPr/>
            </p:nvSpPr>
            <p:spPr>
              <a:xfrm>
                <a:off x="6605850" y="2059780"/>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3A386A6E-A1DA-421B-BD0C-A8C3E2A62149}"/>
                  </a:ext>
                </a:extLst>
              </p:cNvPr>
              <p:cNvSpPr/>
              <p:nvPr/>
            </p:nvSpPr>
            <p:spPr>
              <a:xfrm>
                <a:off x="6610997" y="2347765"/>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1" name="群組 60">
              <a:extLst>
                <a:ext uri="{FF2B5EF4-FFF2-40B4-BE49-F238E27FC236}">
                  <a16:creationId xmlns:a16="http://schemas.microsoft.com/office/drawing/2014/main" id="{7340043E-4179-4085-A168-F72ABBB951C9}"/>
                </a:ext>
              </a:extLst>
            </p:cNvPr>
            <p:cNvGrpSpPr/>
            <p:nvPr/>
          </p:nvGrpSpPr>
          <p:grpSpPr>
            <a:xfrm>
              <a:off x="7240111" y="1438824"/>
              <a:ext cx="254200" cy="1161185"/>
              <a:chOff x="6593605" y="1447760"/>
              <a:chExt cx="254200" cy="1161185"/>
            </a:xfrm>
          </p:grpSpPr>
          <p:sp>
            <p:nvSpPr>
              <p:cNvPr id="62" name="矩形 61">
                <a:extLst>
                  <a:ext uri="{FF2B5EF4-FFF2-40B4-BE49-F238E27FC236}">
                    <a16:creationId xmlns:a16="http://schemas.microsoft.com/office/drawing/2014/main" id="{9D38A4F8-E183-40CF-AD3E-2879921F3F72}"/>
                  </a:ext>
                </a:extLst>
              </p:cNvPr>
              <p:cNvSpPr/>
              <p:nvPr/>
            </p:nvSpPr>
            <p:spPr>
              <a:xfrm>
                <a:off x="6593605" y="1447760"/>
                <a:ext cx="254200" cy="11611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4112E2D5-4174-4DD6-ABE2-2D46A75E80A8}"/>
                  </a:ext>
                </a:extLst>
              </p:cNvPr>
              <p:cNvSpPr/>
              <p:nvPr/>
            </p:nvSpPr>
            <p:spPr>
              <a:xfrm>
                <a:off x="6602247" y="1483808"/>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D0CCBD72-15CA-4E07-BD07-7D30998BCE45}"/>
                  </a:ext>
                </a:extLst>
              </p:cNvPr>
              <p:cNvSpPr/>
              <p:nvPr/>
            </p:nvSpPr>
            <p:spPr>
              <a:xfrm>
                <a:off x="6602247" y="1771794"/>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E9CA3FB5-D09B-4336-BE1C-6770630C0E64}"/>
                  </a:ext>
                </a:extLst>
              </p:cNvPr>
              <p:cNvSpPr/>
              <p:nvPr/>
            </p:nvSpPr>
            <p:spPr>
              <a:xfrm>
                <a:off x="6605850" y="2059780"/>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27D3AA4-537B-4469-AD05-383D78CC4E3A}"/>
                  </a:ext>
                </a:extLst>
              </p:cNvPr>
              <p:cNvSpPr/>
              <p:nvPr/>
            </p:nvSpPr>
            <p:spPr>
              <a:xfrm>
                <a:off x="6610997" y="2347765"/>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 name="群組 66">
              <a:extLst>
                <a:ext uri="{FF2B5EF4-FFF2-40B4-BE49-F238E27FC236}">
                  <a16:creationId xmlns:a16="http://schemas.microsoft.com/office/drawing/2014/main" id="{634DD4A6-8086-413A-932F-85F16860DD5D}"/>
                </a:ext>
              </a:extLst>
            </p:cNvPr>
            <p:cNvGrpSpPr/>
            <p:nvPr/>
          </p:nvGrpSpPr>
          <p:grpSpPr>
            <a:xfrm>
              <a:off x="7563364" y="1438824"/>
              <a:ext cx="254200" cy="1161185"/>
              <a:chOff x="6593605" y="1447760"/>
              <a:chExt cx="254200" cy="1161185"/>
            </a:xfrm>
          </p:grpSpPr>
          <p:sp>
            <p:nvSpPr>
              <p:cNvPr id="68" name="矩形 67">
                <a:extLst>
                  <a:ext uri="{FF2B5EF4-FFF2-40B4-BE49-F238E27FC236}">
                    <a16:creationId xmlns:a16="http://schemas.microsoft.com/office/drawing/2014/main" id="{DB78490A-AD4B-4EF0-9F7E-A95AF2D68D03}"/>
                  </a:ext>
                </a:extLst>
              </p:cNvPr>
              <p:cNvSpPr/>
              <p:nvPr/>
            </p:nvSpPr>
            <p:spPr>
              <a:xfrm>
                <a:off x="6593605" y="1447760"/>
                <a:ext cx="254200" cy="11611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068EFA4B-B0E2-43F1-9911-E52DF9FAB699}"/>
                  </a:ext>
                </a:extLst>
              </p:cNvPr>
              <p:cNvSpPr/>
              <p:nvPr/>
            </p:nvSpPr>
            <p:spPr>
              <a:xfrm>
                <a:off x="6602247" y="1483808"/>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BF2777BC-2C61-4CAE-87F4-AF030487A3F7}"/>
                  </a:ext>
                </a:extLst>
              </p:cNvPr>
              <p:cNvSpPr/>
              <p:nvPr/>
            </p:nvSpPr>
            <p:spPr>
              <a:xfrm>
                <a:off x="6602247" y="1771794"/>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8BC085C4-9EC3-4290-86F0-1703670DE5E5}"/>
                  </a:ext>
                </a:extLst>
              </p:cNvPr>
              <p:cNvSpPr/>
              <p:nvPr/>
            </p:nvSpPr>
            <p:spPr>
              <a:xfrm>
                <a:off x="6605850" y="2059780"/>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244B3283-DFDD-4FDA-86DA-9B6D242A463F}"/>
                  </a:ext>
                </a:extLst>
              </p:cNvPr>
              <p:cNvSpPr/>
              <p:nvPr/>
            </p:nvSpPr>
            <p:spPr>
              <a:xfrm>
                <a:off x="6610997" y="2347765"/>
                <a:ext cx="219416" cy="222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73" name="文字方塊 72">
            <a:extLst>
              <a:ext uri="{FF2B5EF4-FFF2-40B4-BE49-F238E27FC236}">
                <a16:creationId xmlns:a16="http://schemas.microsoft.com/office/drawing/2014/main" id="{D1FC3291-074A-44CC-BABC-25CC04A59EFA}"/>
              </a:ext>
            </a:extLst>
          </p:cNvPr>
          <p:cNvSpPr txBox="1"/>
          <p:nvPr/>
        </p:nvSpPr>
        <p:spPr>
          <a:xfrm>
            <a:off x="6288131" y="365687"/>
            <a:ext cx="1518920" cy="461665"/>
          </a:xfrm>
          <a:prstGeom prst="rect">
            <a:avLst/>
          </a:prstGeom>
          <a:noFill/>
        </p:spPr>
        <p:txBody>
          <a:bodyPr wrap="square" rtlCol="0">
            <a:spAutoFit/>
          </a:bodyPr>
          <a:lstStyle/>
          <a:p>
            <a:pPr algn="ctr"/>
            <a:r>
              <a:rPr lang="en-US" altLang="zh-TW" sz="2400" dirty="0"/>
              <a:t>Batch Size</a:t>
            </a:r>
            <a:endParaRPr lang="zh-TW" altLang="en-US" sz="2400" dirty="0"/>
          </a:p>
        </p:txBody>
      </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2BFFADC1-52A6-4D86-B816-39BA5FDAAAAC}"/>
                  </a:ext>
                </a:extLst>
              </p:cNvPr>
              <p:cNvSpPr txBox="1"/>
              <p:nvPr/>
            </p:nvSpPr>
            <p:spPr>
              <a:xfrm>
                <a:off x="6698196" y="2435278"/>
                <a:ext cx="189602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𝜇</m:t>
                      </m:r>
                      <m:r>
                        <a:rPr lang="en-US" altLang="zh-TW" sz="2400" b="0" i="1" smtClean="0">
                          <a:latin typeface="Cambria Math" panose="02040503050406030204" pitchFamily="18" charset="0"/>
                        </a:rPr>
                        <m:t>=0,</m:t>
                      </m:r>
                      <m:r>
                        <a:rPr lang="zh-TW" altLang="en-US" sz="2400" b="0" i="1" smtClean="0">
                          <a:latin typeface="Cambria Math" panose="02040503050406030204" pitchFamily="18" charset="0"/>
                        </a:rPr>
                        <m:t>𝜎</m:t>
                      </m:r>
                      <m:r>
                        <a:rPr lang="en-US" altLang="zh-TW" sz="2400" b="0" i="1" smtClean="0">
                          <a:latin typeface="Cambria Math" panose="02040503050406030204" pitchFamily="18" charset="0"/>
                        </a:rPr>
                        <m:t>=1</m:t>
                      </m:r>
                    </m:oMath>
                  </m:oMathPara>
                </a14:m>
                <a:endParaRPr lang="zh-TW" altLang="en-US" sz="2400" dirty="0"/>
              </a:p>
            </p:txBody>
          </p:sp>
        </mc:Choice>
        <mc:Fallback xmlns="">
          <p:sp>
            <p:nvSpPr>
              <p:cNvPr id="74" name="文字方塊 73">
                <a:extLst>
                  <a:ext uri="{FF2B5EF4-FFF2-40B4-BE49-F238E27FC236}">
                    <a16:creationId xmlns:a16="http://schemas.microsoft.com/office/drawing/2014/main" id="{2BFFADC1-52A6-4D86-B816-39BA5FDAAAAC}"/>
                  </a:ext>
                </a:extLst>
              </p:cNvPr>
              <p:cNvSpPr txBox="1">
                <a:spLocks noRot="1" noChangeAspect="1" noMove="1" noResize="1" noEditPoints="1" noAdjustHandles="1" noChangeArrowheads="1" noChangeShapeType="1" noTextEdit="1"/>
              </p:cNvSpPr>
              <p:nvPr/>
            </p:nvSpPr>
            <p:spPr>
              <a:xfrm>
                <a:off x="6698196" y="2435278"/>
                <a:ext cx="1896028" cy="461665"/>
              </a:xfrm>
              <a:prstGeom prst="rect">
                <a:avLst/>
              </a:prstGeom>
              <a:blipFill>
                <a:blip r:embed="rId8"/>
                <a:stretch>
                  <a:fillRect b="-78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43AD3D77-93BC-4538-BBF2-93ED2A423E3F}"/>
                  </a:ext>
                </a:extLst>
              </p:cNvPr>
              <p:cNvSpPr txBox="1"/>
              <p:nvPr/>
            </p:nvSpPr>
            <p:spPr>
              <a:xfrm>
                <a:off x="7875282" y="1208691"/>
                <a:ext cx="123501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𝜇</m:t>
                      </m:r>
                      <m:r>
                        <a:rPr lang="en-US" altLang="zh-TW" sz="2400" b="0" i="1" smtClean="0">
                          <a:latin typeface="Cambria Math" panose="02040503050406030204" pitchFamily="18" charset="0"/>
                        </a:rPr>
                        <m:t>=0,</m:t>
                      </m:r>
                    </m:oMath>
                  </m:oMathPara>
                </a14:m>
                <a:endParaRPr lang="en-US" altLang="zh-TW"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TW" altLang="en-US" sz="2400" b="0" i="1" smtClean="0">
                          <a:latin typeface="Cambria Math" panose="02040503050406030204" pitchFamily="18" charset="0"/>
                        </a:rPr>
                        <m:t>𝜎</m:t>
                      </m:r>
                      <m:r>
                        <a:rPr lang="en-US" altLang="zh-TW" sz="2400" b="0" i="1" smtClean="0">
                          <a:latin typeface="Cambria Math" panose="02040503050406030204" pitchFamily="18" charset="0"/>
                        </a:rPr>
                        <m:t>=1</m:t>
                      </m:r>
                    </m:oMath>
                  </m:oMathPara>
                </a14:m>
                <a:endParaRPr lang="zh-TW" altLang="en-US" sz="2400" dirty="0"/>
              </a:p>
            </p:txBody>
          </p:sp>
        </mc:Choice>
        <mc:Fallback xmlns="">
          <p:sp>
            <p:nvSpPr>
              <p:cNvPr id="76" name="文字方塊 75">
                <a:extLst>
                  <a:ext uri="{FF2B5EF4-FFF2-40B4-BE49-F238E27FC236}">
                    <a16:creationId xmlns:a16="http://schemas.microsoft.com/office/drawing/2014/main" id="{43AD3D77-93BC-4538-BBF2-93ED2A423E3F}"/>
                  </a:ext>
                </a:extLst>
              </p:cNvPr>
              <p:cNvSpPr txBox="1">
                <a:spLocks noRot="1" noChangeAspect="1" noMove="1" noResize="1" noEditPoints="1" noAdjustHandles="1" noChangeArrowheads="1" noChangeShapeType="1" noTextEdit="1"/>
              </p:cNvSpPr>
              <p:nvPr/>
            </p:nvSpPr>
            <p:spPr>
              <a:xfrm>
                <a:off x="7875282" y="1208691"/>
                <a:ext cx="1235017" cy="830997"/>
              </a:xfrm>
              <a:prstGeom prst="rect">
                <a:avLst/>
              </a:prstGeom>
              <a:blipFill>
                <a:blip r:embed="rId9"/>
                <a:stretch>
                  <a:fillRect/>
                </a:stretch>
              </a:blipFill>
            </p:spPr>
            <p:txBody>
              <a:bodyPr/>
              <a:lstStyle/>
              <a:p>
                <a:r>
                  <a:rPr lang="zh-TW" altLang="en-US">
                    <a:noFill/>
                  </a:rPr>
                  <a:t> </a:t>
                </a:r>
              </a:p>
            </p:txBody>
          </p:sp>
        </mc:Fallback>
      </mc:AlternateContent>
      <p:sp>
        <p:nvSpPr>
          <p:cNvPr id="77" name="右大括弧 76">
            <a:extLst>
              <a:ext uri="{FF2B5EF4-FFF2-40B4-BE49-F238E27FC236}">
                <a16:creationId xmlns:a16="http://schemas.microsoft.com/office/drawing/2014/main" id="{89124C63-106C-4140-A853-8463180B4DE6}"/>
              </a:ext>
            </a:extLst>
          </p:cNvPr>
          <p:cNvSpPr/>
          <p:nvPr/>
        </p:nvSpPr>
        <p:spPr>
          <a:xfrm rot="16200000">
            <a:off x="6967798" y="338960"/>
            <a:ext cx="197439" cy="1215317"/>
          </a:xfrm>
          <a:prstGeom prst="rightBrace">
            <a:avLst>
              <a:gd name="adj1" fmla="val 8000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B4CC6EE5-499C-4989-B133-850F93D8A69C}"/>
              </a:ext>
            </a:extLst>
          </p:cNvPr>
          <p:cNvSpPr/>
          <p:nvPr/>
        </p:nvSpPr>
        <p:spPr>
          <a:xfrm>
            <a:off x="6381316" y="1319518"/>
            <a:ext cx="1370404" cy="309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ED550BB2-4450-4669-AB26-E487CEE99AF5}"/>
              </a:ext>
            </a:extLst>
          </p:cNvPr>
          <p:cNvSpPr/>
          <p:nvPr/>
        </p:nvSpPr>
        <p:spPr>
          <a:xfrm rot="5400000">
            <a:off x="6604040" y="1474299"/>
            <a:ext cx="1282684" cy="309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箭號: 向右 79">
            <a:extLst>
              <a:ext uri="{FF2B5EF4-FFF2-40B4-BE49-F238E27FC236}">
                <a16:creationId xmlns:a16="http://schemas.microsoft.com/office/drawing/2014/main" id="{69926187-7143-420C-8E5F-A057E8A88EB0}"/>
              </a:ext>
            </a:extLst>
          </p:cNvPr>
          <p:cNvSpPr/>
          <p:nvPr/>
        </p:nvSpPr>
        <p:spPr>
          <a:xfrm>
            <a:off x="7807051" y="1377304"/>
            <a:ext cx="224367" cy="2277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1" name="箭號: 向右 80">
            <a:extLst>
              <a:ext uri="{FF2B5EF4-FFF2-40B4-BE49-F238E27FC236}">
                <a16:creationId xmlns:a16="http://schemas.microsoft.com/office/drawing/2014/main" id="{5022CB4F-0DC3-4982-B0D3-065009F98A2B}"/>
              </a:ext>
            </a:extLst>
          </p:cNvPr>
          <p:cNvSpPr/>
          <p:nvPr/>
        </p:nvSpPr>
        <p:spPr>
          <a:xfrm rot="5400000">
            <a:off x="7122810" y="2293059"/>
            <a:ext cx="224367" cy="2277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85" name="直線單箭頭接點 84">
            <a:extLst>
              <a:ext uri="{FF2B5EF4-FFF2-40B4-BE49-F238E27FC236}">
                <a16:creationId xmlns:a16="http://schemas.microsoft.com/office/drawing/2014/main" id="{7678CDEC-1FB3-4EAE-A9AE-525DBA2C1326}"/>
              </a:ext>
            </a:extLst>
          </p:cNvPr>
          <p:cNvCxnSpPr>
            <a:cxnSpLocks/>
          </p:cNvCxnSpPr>
          <p:nvPr/>
        </p:nvCxnSpPr>
        <p:spPr>
          <a:xfrm flipH="1" flipV="1">
            <a:off x="1471536" y="2576139"/>
            <a:ext cx="2004553" cy="1115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894192E-D13F-4367-B49A-2EFB44B4A404}"/>
              </a:ext>
            </a:extLst>
          </p:cNvPr>
          <p:cNvCxnSpPr>
            <a:cxnSpLocks/>
          </p:cNvCxnSpPr>
          <p:nvPr/>
        </p:nvCxnSpPr>
        <p:spPr>
          <a:xfrm flipV="1">
            <a:off x="2381120" y="1110991"/>
            <a:ext cx="407421" cy="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C5A0645B-D146-4ECD-8416-997848C752CD}"/>
              </a:ext>
            </a:extLst>
          </p:cNvPr>
          <p:cNvSpPr/>
          <p:nvPr/>
        </p:nvSpPr>
        <p:spPr>
          <a:xfrm>
            <a:off x="1457339" y="740172"/>
            <a:ext cx="1046226" cy="6831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Layer</a:t>
            </a:r>
          </a:p>
          <a:p>
            <a:pPr algn="ctr"/>
            <a:r>
              <a:rPr lang="en-US" altLang="zh-TW" sz="2400" dirty="0"/>
              <a:t>Norm</a:t>
            </a:r>
            <a:endParaRPr lang="zh-TW" altLang="en-US" sz="2400" dirty="0"/>
          </a:p>
        </p:txBody>
      </p:sp>
      <p:sp>
        <p:nvSpPr>
          <p:cNvPr id="19" name="文字方塊 18">
            <a:extLst>
              <a:ext uri="{FF2B5EF4-FFF2-40B4-BE49-F238E27FC236}">
                <a16:creationId xmlns:a16="http://schemas.microsoft.com/office/drawing/2014/main" id="{E2960373-8439-4724-94F2-2042D6C02004}"/>
              </a:ext>
            </a:extLst>
          </p:cNvPr>
          <p:cNvSpPr txBox="1"/>
          <p:nvPr/>
        </p:nvSpPr>
        <p:spPr>
          <a:xfrm>
            <a:off x="7131798" y="2811221"/>
            <a:ext cx="1028823" cy="461665"/>
          </a:xfrm>
          <a:prstGeom prst="rect">
            <a:avLst/>
          </a:prstGeom>
          <a:noFill/>
        </p:spPr>
        <p:txBody>
          <a:bodyPr wrap="square" rtlCol="0">
            <a:spAutoFit/>
          </a:bodyPr>
          <a:lstStyle/>
          <a:p>
            <a:pPr algn="ctr"/>
            <a:r>
              <a:rPr lang="en-US" altLang="zh-TW" sz="2400" dirty="0"/>
              <a:t>Layer</a:t>
            </a:r>
            <a:endParaRPr lang="zh-TW" altLang="en-US" sz="2400" dirty="0"/>
          </a:p>
        </p:txBody>
      </p:sp>
      <p:sp>
        <p:nvSpPr>
          <p:cNvPr id="89" name="文字方塊 88">
            <a:extLst>
              <a:ext uri="{FF2B5EF4-FFF2-40B4-BE49-F238E27FC236}">
                <a16:creationId xmlns:a16="http://schemas.microsoft.com/office/drawing/2014/main" id="{7BA360CB-5934-43AE-8538-6C8A022CC9CB}"/>
              </a:ext>
            </a:extLst>
          </p:cNvPr>
          <p:cNvSpPr txBox="1"/>
          <p:nvPr/>
        </p:nvSpPr>
        <p:spPr>
          <a:xfrm>
            <a:off x="7930886" y="1924164"/>
            <a:ext cx="1028823" cy="461665"/>
          </a:xfrm>
          <a:prstGeom prst="rect">
            <a:avLst/>
          </a:prstGeom>
          <a:noFill/>
        </p:spPr>
        <p:txBody>
          <a:bodyPr wrap="square" rtlCol="0">
            <a:spAutoFit/>
          </a:bodyPr>
          <a:lstStyle/>
          <a:p>
            <a:pPr algn="ctr"/>
            <a:r>
              <a:rPr lang="en-US" altLang="zh-TW" sz="2400" dirty="0"/>
              <a:t>Batch</a:t>
            </a:r>
            <a:endParaRPr lang="zh-TW" altLang="en-US" sz="2400" dirty="0"/>
          </a:p>
        </p:txBody>
      </p:sp>
    </p:spTree>
    <p:extLst>
      <p:ext uri="{BB962C8B-B14F-4D97-AF65-F5344CB8AC3E}">
        <p14:creationId xmlns:p14="http://schemas.microsoft.com/office/powerpoint/2010/main" val="2725772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1" grpId="0" animBg="1"/>
      <p:bldP spid="12" grpId="0"/>
      <p:bldP spid="42" grpId="0"/>
      <p:bldP spid="43" grpId="0"/>
      <p:bldP spid="73" grpId="0"/>
      <p:bldP spid="74" grpId="0"/>
      <p:bldP spid="76" grpId="0"/>
      <p:bldP spid="77" grpId="0" animBg="1"/>
      <p:bldP spid="78" grpId="0" animBg="1"/>
      <p:bldP spid="79" grpId="0" animBg="1"/>
      <p:bldP spid="80" grpId="0" animBg="1"/>
      <p:bldP spid="81" grpId="0" animBg="1"/>
      <p:bldP spid="31" grpId="0" animBg="1"/>
      <p:bldP spid="19" grpId="0"/>
      <p:bldP spid="8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92068"/>
            <a:ext cx="9144000" cy="4330700"/>
          </a:xfrm>
          <a:prstGeom prst="rect">
            <a:avLst/>
          </a:prstGeom>
        </p:spPr>
      </p:pic>
      <p:sp>
        <p:nvSpPr>
          <p:cNvPr id="5" name="文本框 5"/>
          <p:cNvSpPr txBox="1">
            <a:spLocks noChangeArrowheads="1"/>
          </p:cNvSpPr>
          <p:nvPr/>
        </p:nvSpPr>
        <p:spPr bwMode="auto">
          <a:xfrm>
            <a:off x="420024" y="1135668"/>
            <a:ext cx="36420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200" dirty="0">
                <a:solidFill>
                  <a:schemeClr val="bg1"/>
                </a:solidFill>
                <a:latin typeface="方正兰亭黑_GBK"/>
                <a:ea typeface="方正兰亭黑_GBK"/>
              </a:rPr>
              <a:t>03</a:t>
            </a:r>
            <a:endParaRPr lang="zh-CN" altLang="en-US" sz="1200" dirty="0">
              <a:solidFill>
                <a:schemeClr val="bg1"/>
              </a:solidFill>
              <a:latin typeface="方正兰亭黑_GBK"/>
              <a:ea typeface="方正兰亭黑_GBK"/>
            </a:endParaRPr>
          </a:p>
        </p:txBody>
      </p:sp>
      <p:sp>
        <p:nvSpPr>
          <p:cNvPr id="3" name="TextBox 2"/>
          <p:cNvSpPr txBox="1"/>
          <p:nvPr/>
        </p:nvSpPr>
        <p:spPr>
          <a:xfrm>
            <a:off x="7533113" y="5622767"/>
            <a:ext cx="1005403" cy="415498"/>
          </a:xfrm>
          <a:prstGeom prst="rect">
            <a:avLst/>
          </a:prstGeom>
          <a:noFill/>
        </p:spPr>
        <p:txBody>
          <a:bodyPr wrap="none" rtlCol="0">
            <a:spAutoFit/>
          </a:bodyPr>
          <a:lstStyle/>
          <a:p>
            <a:r>
              <a:rPr lang="en-US" sz="2100" dirty="0"/>
              <a:t>1542M</a:t>
            </a:r>
          </a:p>
        </p:txBody>
      </p:sp>
      <p:sp>
        <p:nvSpPr>
          <p:cNvPr id="6" name="TextBox 5"/>
          <p:cNvSpPr txBox="1"/>
          <p:nvPr/>
        </p:nvSpPr>
        <p:spPr>
          <a:xfrm>
            <a:off x="5352844" y="5636396"/>
            <a:ext cx="856325" cy="415498"/>
          </a:xfrm>
          <a:prstGeom prst="rect">
            <a:avLst/>
          </a:prstGeom>
          <a:noFill/>
        </p:spPr>
        <p:txBody>
          <a:bodyPr wrap="none" rtlCol="0">
            <a:spAutoFit/>
          </a:bodyPr>
          <a:lstStyle/>
          <a:p>
            <a:r>
              <a:rPr lang="en-US" sz="2100" dirty="0"/>
              <a:t>762M</a:t>
            </a:r>
          </a:p>
        </p:txBody>
      </p:sp>
      <p:sp>
        <p:nvSpPr>
          <p:cNvPr id="7" name="TextBox 6"/>
          <p:cNvSpPr txBox="1"/>
          <p:nvPr/>
        </p:nvSpPr>
        <p:spPr>
          <a:xfrm>
            <a:off x="3085988" y="5608335"/>
            <a:ext cx="856325" cy="415498"/>
          </a:xfrm>
          <a:prstGeom prst="rect">
            <a:avLst/>
          </a:prstGeom>
          <a:noFill/>
        </p:spPr>
        <p:txBody>
          <a:bodyPr wrap="none" rtlCol="0">
            <a:spAutoFit/>
          </a:bodyPr>
          <a:lstStyle/>
          <a:p>
            <a:r>
              <a:rPr lang="en-US" sz="2100" dirty="0"/>
              <a:t>345M</a:t>
            </a:r>
          </a:p>
        </p:txBody>
      </p:sp>
      <p:sp>
        <p:nvSpPr>
          <p:cNvPr id="8" name="TextBox 7"/>
          <p:cNvSpPr txBox="1"/>
          <p:nvPr/>
        </p:nvSpPr>
        <p:spPr>
          <a:xfrm>
            <a:off x="184676" y="5636396"/>
            <a:ext cx="2271006" cy="415498"/>
          </a:xfrm>
          <a:prstGeom prst="rect">
            <a:avLst/>
          </a:prstGeom>
          <a:noFill/>
        </p:spPr>
        <p:txBody>
          <a:bodyPr wrap="none" rtlCol="0">
            <a:spAutoFit/>
          </a:bodyPr>
          <a:lstStyle/>
          <a:p>
            <a:r>
              <a:rPr lang="en-US" sz="2100" dirty="0"/>
              <a:t>117M parameters</a:t>
            </a:r>
          </a:p>
        </p:txBody>
      </p:sp>
      <p:sp>
        <p:nvSpPr>
          <p:cNvPr id="9" name="TextBox 8"/>
          <p:cNvSpPr txBox="1"/>
          <p:nvPr/>
        </p:nvSpPr>
        <p:spPr>
          <a:xfrm>
            <a:off x="61047" y="1113002"/>
            <a:ext cx="6802119" cy="1200329"/>
          </a:xfrm>
          <a:prstGeom prst="rect">
            <a:avLst/>
          </a:prstGeom>
          <a:noFill/>
        </p:spPr>
        <p:txBody>
          <a:bodyPr wrap="none" rtlCol="0">
            <a:spAutoFit/>
          </a:bodyPr>
          <a:lstStyle/>
          <a:p>
            <a:r>
              <a:rPr lang="en-US" sz="2400" dirty="0"/>
              <a:t>GPT released June 2018</a:t>
            </a:r>
          </a:p>
          <a:p>
            <a:r>
              <a:rPr lang="en-US" sz="2400" dirty="0"/>
              <a:t>GPT-2 released Nov. 2019 with 1.5B parameters</a:t>
            </a:r>
          </a:p>
          <a:p>
            <a:r>
              <a:rPr lang="en-US" sz="2400" dirty="0"/>
              <a:t>GPT-3  released in 2020 with 175B parameters</a:t>
            </a:r>
          </a:p>
        </p:txBody>
      </p:sp>
    </p:spTree>
    <p:extLst>
      <p:ext uri="{BB962C8B-B14F-4D97-AF65-F5344CB8AC3E}">
        <p14:creationId xmlns:p14="http://schemas.microsoft.com/office/powerpoint/2010/main" val="39926785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384B-79A0-C540-9F75-AFC2A2F2CF98}"/>
              </a:ext>
            </a:extLst>
          </p:cNvPr>
          <p:cNvSpPr>
            <a:spLocks noGrp="1"/>
          </p:cNvSpPr>
          <p:nvPr>
            <p:ph type="title"/>
          </p:nvPr>
        </p:nvSpPr>
        <p:spPr>
          <a:xfrm>
            <a:off x="616141" y="260648"/>
            <a:ext cx="7886700" cy="994172"/>
          </a:xfrm>
        </p:spPr>
        <p:txBody>
          <a:bodyPr/>
          <a:lstStyle/>
          <a:p>
            <a:r>
              <a:rPr lang="en-US" dirty="0">
                <a:latin typeface="+mn-lt"/>
              </a:rPr>
              <a:t>Pretrained Models</a:t>
            </a:r>
            <a:endParaRPr lang="en-US" b="1" dirty="0">
              <a:latin typeface="+mn-lt"/>
            </a:endParaRPr>
          </a:p>
        </p:txBody>
      </p:sp>
      <p:sp>
        <p:nvSpPr>
          <p:cNvPr id="3" name="Content Placeholder 2">
            <a:extLst>
              <a:ext uri="{FF2B5EF4-FFF2-40B4-BE49-F238E27FC236}">
                <a16:creationId xmlns:a16="http://schemas.microsoft.com/office/drawing/2014/main" id="{508FD66F-D9E9-2C43-AA44-FC2D476454BF}"/>
              </a:ext>
            </a:extLst>
          </p:cNvPr>
          <p:cNvSpPr>
            <a:spLocks noGrp="1"/>
          </p:cNvSpPr>
          <p:nvPr>
            <p:ph idx="1"/>
          </p:nvPr>
        </p:nvSpPr>
        <p:spPr>
          <a:xfrm>
            <a:off x="323528" y="1124744"/>
            <a:ext cx="8820472" cy="4792493"/>
          </a:xfrm>
        </p:spPr>
        <p:txBody>
          <a:bodyPr>
            <a:noAutofit/>
          </a:bodyPr>
          <a:lstStyle/>
          <a:p>
            <a:pPr lvl="1">
              <a:lnSpc>
                <a:spcPct val="110000"/>
              </a:lnSpc>
              <a:buFont typeface="Wingdings" panose="05000000000000000000" pitchFamily="2" charset="2"/>
              <a:buChar char="v"/>
            </a:pPr>
            <a:r>
              <a:rPr lang="en-US" sz="2400" dirty="0"/>
              <a:t>Unsupervised pretraining over a very large dataset of general text</a:t>
            </a:r>
          </a:p>
          <a:p>
            <a:pPr lvl="1">
              <a:lnSpc>
                <a:spcPct val="110000"/>
              </a:lnSpc>
              <a:buFont typeface="Wingdings" panose="05000000000000000000" pitchFamily="2" charset="2"/>
              <a:buChar char="v"/>
            </a:pPr>
            <a:r>
              <a:rPr lang="en-US" sz="2400" dirty="0"/>
              <a:t>Followed by supervised </a:t>
            </a:r>
            <a:r>
              <a:rPr lang="en-US" sz="2400" b="1" dirty="0"/>
              <a:t>fine-tuning</a:t>
            </a:r>
            <a:r>
              <a:rPr lang="en-US" sz="2400" dirty="0"/>
              <a:t> over a focused data set of inputs and outputs for a particular task</a:t>
            </a:r>
          </a:p>
          <a:p>
            <a:pPr>
              <a:lnSpc>
                <a:spcPct val="110000"/>
              </a:lnSpc>
              <a:buFont typeface="Wingdings" panose="05000000000000000000" pitchFamily="2" charset="2"/>
              <a:buChar char="v"/>
            </a:pPr>
            <a:r>
              <a:rPr lang="en-US" sz="2400" dirty="0"/>
              <a:t>Tasks for pretraining and fine-tuning commonly include:</a:t>
            </a:r>
          </a:p>
          <a:p>
            <a:pPr lvl="1">
              <a:lnSpc>
                <a:spcPct val="110000"/>
              </a:lnSpc>
              <a:buFont typeface="Wingdings" panose="05000000000000000000" pitchFamily="2" charset="2"/>
              <a:buChar char="Ø"/>
            </a:pPr>
            <a:r>
              <a:rPr lang="en-US" sz="2400" dirty="0"/>
              <a:t>language modeling</a:t>
            </a:r>
          </a:p>
          <a:p>
            <a:pPr lvl="1">
              <a:lnSpc>
                <a:spcPct val="110000"/>
              </a:lnSpc>
              <a:buFont typeface="Wingdings" panose="05000000000000000000" pitchFamily="2" charset="2"/>
              <a:buChar char="Ø"/>
            </a:pPr>
            <a:r>
              <a:rPr lang="en-US" sz="2400" dirty="0"/>
              <a:t>next-sentence prediction (aka completion) </a:t>
            </a:r>
          </a:p>
          <a:p>
            <a:pPr lvl="1">
              <a:lnSpc>
                <a:spcPct val="110000"/>
              </a:lnSpc>
              <a:buFont typeface="Wingdings" panose="05000000000000000000" pitchFamily="2" charset="2"/>
              <a:buChar char="Ø"/>
            </a:pPr>
            <a:r>
              <a:rPr lang="en-US" sz="2400" dirty="0"/>
              <a:t>question answering </a:t>
            </a:r>
          </a:p>
          <a:p>
            <a:pPr lvl="1">
              <a:lnSpc>
                <a:spcPct val="110000"/>
              </a:lnSpc>
              <a:buFont typeface="Wingdings" panose="05000000000000000000" pitchFamily="2" charset="2"/>
              <a:buChar char="Ø"/>
            </a:pPr>
            <a:r>
              <a:rPr lang="en-US" sz="2400" dirty="0"/>
              <a:t>reading comprehension</a:t>
            </a:r>
          </a:p>
          <a:p>
            <a:pPr lvl="1">
              <a:lnSpc>
                <a:spcPct val="110000"/>
              </a:lnSpc>
              <a:buFont typeface="Wingdings" panose="05000000000000000000" pitchFamily="2" charset="2"/>
              <a:buChar char="Ø"/>
            </a:pPr>
            <a:r>
              <a:rPr lang="en-US" sz="2400" dirty="0"/>
              <a:t>sentiment analysis </a:t>
            </a:r>
          </a:p>
          <a:p>
            <a:pPr lvl="1">
              <a:lnSpc>
                <a:spcPct val="110000"/>
              </a:lnSpc>
              <a:buFont typeface="Wingdings" panose="05000000000000000000" pitchFamily="2" charset="2"/>
              <a:buChar char="Ø"/>
            </a:pPr>
            <a:r>
              <a:rPr lang="en-US" sz="2400" dirty="0"/>
              <a:t>paraphrasing </a:t>
            </a:r>
          </a:p>
          <a:p>
            <a:pPr lvl="1">
              <a:lnSpc>
                <a:spcPct val="110000"/>
              </a:lnSpc>
              <a:buFont typeface="Wingdings" panose="05000000000000000000" pitchFamily="2" charset="2"/>
              <a:buChar char="Ø"/>
            </a:pPr>
            <a:r>
              <a:rPr lang="en-US" sz="2400" dirty="0"/>
              <a:t>Chat,</a:t>
            </a:r>
          </a:p>
        </p:txBody>
      </p:sp>
    </p:spTree>
    <p:extLst>
      <p:ext uri="{BB962C8B-B14F-4D97-AF65-F5344CB8AC3E}">
        <p14:creationId xmlns:p14="http://schemas.microsoft.com/office/powerpoint/2010/main" val="15002444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D8544-3DA9-4046-8001-62482F673E4D}"/>
              </a:ext>
            </a:extLst>
          </p:cNvPr>
          <p:cNvSpPr>
            <a:spLocks noGrp="1"/>
          </p:cNvSpPr>
          <p:nvPr>
            <p:ph type="title"/>
          </p:nvPr>
        </p:nvSpPr>
        <p:spPr/>
        <p:txBody>
          <a:bodyPr/>
          <a:lstStyle/>
          <a:p>
            <a:r>
              <a:rPr lang="en-US" b="1" dirty="0">
                <a:latin typeface="+mn-lt"/>
              </a:rPr>
              <a:t>Pretrained models</a:t>
            </a:r>
          </a:p>
        </p:txBody>
      </p:sp>
      <p:sp>
        <p:nvSpPr>
          <p:cNvPr id="3" name="Content Placeholder 2">
            <a:extLst>
              <a:ext uri="{FF2B5EF4-FFF2-40B4-BE49-F238E27FC236}">
                <a16:creationId xmlns:a16="http://schemas.microsoft.com/office/drawing/2014/main" id="{1D1A6DC9-F7BB-9745-AB06-A575967419A5}"/>
              </a:ext>
            </a:extLst>
          </p:cNvPr>
          <p:cNvSpPr>
            <a:spLocks noGrp="1"/>
          </p:cNvSpPr>
          <p:nvPr>
            <p:ph idx="1"/>
          </p:nvPr>
        </p:nvSpPr>
        <p:spPr>
          <a:xfrm>
            <a:off x="548492" y="1124744"/>
            <a:ext cx="8488004" cy="4142566"/>
          </a:xfrm>
        </p:spPr>
        <p:txBody>
          <a:bodyPr/>
          <a:lstStyle/>
          <a:p>
            <a:pPr>
              <a:lnSpc>
                <a:spcPct val="110000"/>
              </a:lnSpc>
              <a:buFont typeface="Wingdings" panose="05000000000000000000" pitchFamily="2" charset="2"/>
              <a:buChar char="q"/>
            </a:pPr>
            <a:r>
              <a:rPr lang="en-US" sz="2800" dirty="0"/>
              <a:t>Since training a model requires huge datasets of text and significant computation, researchers often use common pretrained models</a:t>
            </a:r>
          </a:p>
          <a:p>
            <a:pPr>
              <a:lnSpc>
                <a:spcPct val="110000"/>
              </a:lnSpc>
              <a:buFont typeface="Wingdings" panose="05000000000000000000" pitchFamily="2" charset="2"/>
              <a:buChar char="q"/>
            </a:pPr>
            <a:r>
              <a:rPr lang="en-US" sz="2800" dirty="0"/>
              <a:t>Examples (circa December 2021) include</a:t>
            </a:r>
          </a:p>
          <a:p>
            <a:pPr lvl="1">
              <a:lnSpc>
                <a:spcPct val="110000"/>
              </a:lnSpc>
              <a:buFont typeface="Wingdings" panose="05000000000000000000" pitchFamily="2" charset="2"/>
              <a:buChar char="Ø"/>
            </a:pPr>
            <a:r>
              <a:rPr lang="en-US" sz="2800" dirty="0"/>
              <a:t>Google’s </a:t>
            </a:r>
            <a:r>
              <a:rPr lang="en-US" sz="2800" dirty="0">
                <a:hlinkClick r:id="rId2"/>
              </a:rPr>
              <a:t>BERT</a:t>
            </a:r>
            <a:r>
              <a:rPr lang="en-US" sz="2800" dirty="0"/>
              <a:t> model </a:t>
            </a:r>
          </a:p>
          <a:p>
            <a:pPr lvl="1">
              <a:lnSpc>
                <a:spcPct val="110000"/>
              </a:lnSpc>
              <a:buFont typeface="Wingdings" panose="05000000000000000000" pitchFamily="2" charset="2"/>
              <a:buChar char="Ø"/>
            </a:pPr>
            <a:r>
              <a:rPr lang="en-US" sz="2800" dirty="0" err="1"/>
              <a:t>Huggingface’s</a:t>
            </a:r>
            <a:r>
              <a:rPr lang="en-US" sz="2800" dirty="0"/>
              <a:t> various </a:t>
            </a:r>
            <a:r>
              <a:rPr lang="en-US" sz="2800" dirty="0">
                <a:hlinkClick r:id="rId3"/>
              </a:rPr>
              <a:t>Transformer models</a:t>
            </a:r>
            <a:r>
              <a:rPr lang="en-US" sz="2800" dirty="0"/>
              <a:t>  </a:t>
            </a:r>
          </a:p>
          <a:p>
            <a:pPr marL="457200" lvl="1" indent="0">
              <a:lnSpc>
                <a:spcPct val="110000"/>
              </a:lnSpc>
              <a:buNone/>
            </a:pPr>
            <a:r>
              <a:rPr lang="en-US" sz="2800" dirty="0"/>
              <a:t>(</a:t>
            </a:r>
            <a:r>
              <a:rPr lang="en-US" sz="2800" dirty="0">
                <a:hlinkClick r:id="rId4"/>
              </a:rPr>
              <a:t>https://huggingface.co/models</a:t>
            </a:r>
            <a:r>
              <a:rPr lang="en-US" sz="2800" dirty="0"/>
              <a:t> )</a:t>
            </a:r>
          </a:p>
          <a:p>
            <a:pPr lvl="1">
              <a:lnSpc>
                <a:spcPct val="110000"/>
              </a:lnSpc>
              <a:buFont typeface="Wingdings" panose="05000000000000000000" pitchFamily="2" charset="2"/>
              <a:buChar char="Ø"/>
            </a:pPr>
            <a:r>
              <a:rPr lang="en-US" sz="2800" dirty="0"/>
              <a:t>OpenAI’s and </a:t>
            </a:r>
            <a:r>
              <a:rPr lang="en-US" sz="2800" dirty="0">
                <a:hlinkClick r:id="rId5"/>
              </a:rPr>
              <a:t>GPT-3 models </a:t>
            </a:r>
            <a:endParaRPr lang="en-US" sz="2800" dirty="0"/>
          </a:p>
          <a:p>
            <a:pPr marL="457200" lvl="1" indent="0">
              <a:lnSpc>
                <a:spcPct val="110000"/>
              </a:lnSpc>
              <a:buNone/>
            </a:pPr>
            <a:r>
              <a:rPr lang="en-US" sz="2800" dirty="0"/>
              <a:t>(</a:t>
            </a:r>
            <a:r>
              <a:rPr lang="en-US" sz="2800" dirty="0">
                <a:hlinkClick r:id="rId6"/>
              </a:rPr>
              <a:t>https://platform.openai.com/examples</a:t>
            </a:r>
            <a:r>
              <a:rPr lang="en-US" sz="2800" dirty="0"/>
              <a:t>)</a:t>
            </a:r>
          </a:p>
          <a:p>
            <a:pPr marL="457200" lvl="1" indent="0">
              <a:lnSpc>
                <a:spcPct val="110000"/>
              </a:lnSpc>
              <a:buNone/>
            </a:pPr>
            <a:endParaRPr lang="en-US" sz="2800" dirty="0"/>
          </a:p>
          <a:p>
            <a:pPr lvl="1">
              <a:lnSpc>
                <a:spcPct val="110000"/>
              </a:lnSpc>
              <a:buFont typeface="Wingdings" panose="05000000000000000000" pitchFamily="2" charset="2"/>
              <a:buChar char="q"/>
            </a:pPr>
            <a:endParaRPr lang="en-US" sz="2800" dirty="0"/>
          </a:p>
        </p:txBody>
      </p:sp>
    </p:spTree>
    <p:extLst>
      <p:ext uri="{BB962C8B-B14F-4D97-AF65-F5344CB8AC3E}">
        <p14:creationId xmlns:p14="http://schemas.microsoft.com/office/powerpoint/2010/main" val="2069456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hlinkClick r:id="rId2"/>
            <a:extLst>
              <a:ext uri="{FF2B5EF4-FFF2-40B4-BE49-F238E27FC236}">
                <a16:creationId xmlns:a16="http://schemas.microsoft.com/office/drawing/2014/main" id="{9984C13F-041A-BA46-B0FC-E0B6C2B37795}"/>
              </a:ext>
            </a:extLst>
          </p:cNvPr>
          <p:cNvPicPr>
            <a:picLocks noChangeAspect="1"/>
          </p:cNvPicPr>
          <p:nvPr/>
        </p:nvPicPr>
        <p:blipFill>
          <a:blip r:embed="rId3"/>
          <a:stretch>
            <a:fillRect/>
          </a:stretch>
        </p:blipFill>
        <p:spPr>
          <a:xfrm>
            <a:off x="908463" y="1489613"/>
            <a:ext cx="7637477" cy="4771518"/>
          </a:xfrm>
          <a:prstGeom prst="rect">
            <a:avLst/>
          </a:prstGeom>
        </p:spPr>
      </p:pic>
      <p:sp>
        <p:nvSpPr>
          <p:cNvPr id="4" name="TextBox 3">
            <a:extLst>
              <a:ext uri="{FF2B5EF4-FFF2-40B4-BE49-F238E27FC236}">
                <a16:creationId xmlns:a16="http://schemas.microsoft.com/office/drawing/2014/main" id="{0CD05842-B563-9F4A-8EEA-CECE66967C3A}"/>
              </a:ext>
            </a:extLst>
          </p:cNvPr>
          <p:cNvSpPr txBox="1"/>
          <p:nvPr/>
        </p:nvSpPr>
        <p:spPr>
          <a:xfrm>
            <a:off x="1" y="983783"/>
            <a:ext cx="9143999" cy="600164"/>
          </a:xfrm>
          <a:prstGeom prst="rect">
            <a:avLst/>
          </a:prstGeom>
          <a:noFill/>
        </p:spPr>
        <p:txBody>
          <a:bodyPr wrap="square" rtlCol="0">
            <a:spAutoFit/>
          </a:bodyPr>
          <a:lstStyle/>
          <a:p>
            <a:pPr algn="ctr"/>
            <a:r>
              <a:rPr lang="en-US" sz="3300" b="1" dirty="0" err="1">
                <a:hlinkClick r:id="rId2"/>
              </a:rPr>
              <a:t>Hugggingface</a:t>
            </a:r>
            <a:r>
              <a:rPr lang="en-US" sz="3300" b="1" dirty="0">
                <a:hlinkClick r:id="rId2"/>
              </a:rPr>
              <a:t> Models</a:t>
            </a:r>
            <a:endParaRPr lang="en-US" sz="3300" b="1" dirty="0"/>
          </a:p>
        </p:txBody>
      </p:sp>
    </p:spTree>
    <p:extLst>
      <p:ext uri="{BB962C8B-B14F-4D97-AF65-F5344CB8AC3E}">
        <p14:creationId xmlns:p14="http://schemas.microsoft.com/office/powerpoint/2010/main" val="175633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eams&#10;&#10;Description automatically generated">
            <a:hlinkClick r:id="rId2"/>
            <a:extLst>
              <a:ext uri="{FF2B5EF4-FFF2-40B4-BE49-F238E27FC236}">
                <a16:creationId xmlns:a16="http://schemas.microsoft.com/office/drawing/2014/main" id="{76DACC90-B9FD-7B46-BEDD-0FEA053FE2D9}"/>
              </a:ext>
            </a:extLst>
          </p:cNvPr>
          <p:cNvPicPr>
            <a:picLocks noChangeAspect="1"/>
          </p:cNvPicPr>
          <p:nvPr/>
        </p:nvPicPr>
        <p:blipFill>
          <a:blip r:embed="rId3"/>
          <a:stretch>
            <a:fillRect/>
          </a:stretch>
        </p:blipFill>
        <p:spPr>
          <a:xfrm>
            <a:off x="1290724" y="1494088"/>
            <a:ext cx="6562552" cy="4627503"/>
          </a:xfrm>
          <a:prstGeom prst="rect">
            <a:avLst/>
          </a:prstGeom>
        </p:spPr>
      </p:pic>
      <p:sp>
        <p:nvSpPr>
          <p:cNvPr id="3" name="TextBox 2">
            <a:extLst>
              <a:ext uri="{FF2B5EF4-FFF2-40B4-BE49-F238E27FC236}">
                <a16:creationId xmlns:a16="http://schemas.microsoft.com/office/drawing/2014/main" id="{4CF2D71B-4988-D041-A17D-CFE70ED88EB1}"/>
              </a:ext>
            </a:extLst>
          </p:cNvPr>
          <p:cNvSpPr txBox="1"/>
          <p:nvPr/>
        </p:nvSpPr>
        <p:spPr>
          <a:xfrm>
            <a:off x="1" y="983783"/>
            <a:ext cx="9143999" cy="600164"/>
          </a:xfrm>
          <a:prstGeom prst="rect">
            <a:avLst/>
          </a:prstGeom>
          <a:noFill/>
        </p:spPr>
        <p:txBody>
          <a:bodyPr wrap="square" rtlCol="0">
            <a:spAutoFit/>
          </a:bodyPr>
          <a:lstStyle/>
          <a:p>
            <a:pPr algn="ctr"/>
            <a:r>
              <a:rPr lang="en-US" sz="3300" b="1" dirty="0">
                <a:hlinkClick r:id="rId2"/>
              </a:rPr>
              <a:t>OpenAI Application Examples</a:t>
            </a:r>
            <a:endParaRPr lang="en-US" sz="3300" b="1" dirty="0"/>
          </a:p>
        </p:txBody>
      </p:sp>
    </p:spTree>
    <p:extLst>
      <p:ext uri="{BB962C8B-B14F-4D97-AF65-F5344CB8AC3E}">
        <p14:creationId xmlns:p14="http://schemas.microsoft.com/office/powerpoint/2010/main" val="12995652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D330-47E6-514F-965F-ACB7D363F269}"/>
              </a:ext>
            </a:extLst>
          </p:cNvPr>
          <p:cNvSpPr>
            <a:spLocks noGrp="1"/>
          </p:cNvSpPr>
          <p:nvPr>
            <p:ph type="title"/>
          </p:nvPr>
        </p:nvSpPr>
        <p:spPr>
          <a:xfrm>
            <a:off x="613902" y="260648"/>
            <a:ext cx="7886700" cy="994172"/>
          </a:xfrm>
        </p:spPr>
        <p:txBody>
          <a:bodyPr/>
          <a:lstStyle/>
          <a:p>
            <a:pPr algn="ctr"/>
            <a:r>
              <a:rPr lang="en-US" b="1" dirty="0">
                <a:latin typeface="+mn-lt"/>
              </a:rPr>
              <a:t>Background (1)</a:t>
            </a:r>
          </a:p>
        </p:txBody>
      </p:sp>
      <p:sp>
        <p:nvSpPr>
          <p:cNvPr id="3" name="Content Placeholder 2">
            <a:extLst>
              <a:ext uri="{FF2B5EF4-FFF2-40B4-BE49-F238E27FC236}">
                <a16:creationId xmlns:a16="http://schemas.microsoft.com/office/drawing/2014/main" id="{AE0C1EBF-1C04-934E-810F-A4E3DE03D0F0}"/>
              </a:ext>
            </a:extLst>
          </p:cNvPr>
          <p:cNvSpPr>
            <a:spLocks noGrp="1"/>
          </p:cNvSpPr>
          <p:nvPr>
            <p:ph idx="1"/>
          </p:nvPr>
        </p:nvSpPr>
        <p:spPr>
          <a:xfrm>
            <a:off x="331840" y="1254820"/>
            <a:ext cx="8450825" cy="4745930"/>
          </a:xfrm>
        </p:spPr>
        <p:txBody>
          <a:bodyPr>
            <a:normAutofit/>
          </a:bodyPr>
          <a:lstStyle/>
          <a:p>
            <a:pPr>
              <a:lnSpc>
                <a:spcPct val="110000"/>
              </a:lnSpc>
              <a:buFont typeface="Wingdings" panose="05000000000000000000" pitchFamily="2" charset="2"/>
              <a:buChar char="q"/>
            </a:pPr>
            <a:r>
              <a:rPr lang="en-US" sz="2400" dirty="0"/>
              <a:t>The </a:t>
            </a:r>
            <a:r>
              <a:rPr lang="en-US" sz="2400" b="1" dirty="0"/>
              <a:t>RNN</a:t>
            </a:r>
            <a:r>
              <a:rPr lang="en-US" sz="2400" dirty="0"/>
              <a:t> and </a:t>
            </a:r>
            <a:r>
              <a:rPr lang="en-US" sz="2400" b="1" dirty="0"/>
              <a:t>LSTM</a:t>
            </a:r>
            <a:r>
              <a:rPr lang="en-US" sz="2400" dirty="0"/>
              <a:t> neural models were designed to process language and perform tasks like classification, summarization, translation, and sentiment detection</a:t>
            </a:r>
          </a:p>
          <a:p>
            <a:pPr lvl="1">
              <a:lnSpc>
                <a:spcPct val="110000"/>
              </a:lnSpc>
              <a:buFont typeface="Wingdings" panose="05000000000000000000" pitchFamily="2" charset="2"/>
              <a:buChar char="q"/>
            </a:pPr>
            <a:r>
              <a:rPr lang="en-US" sz="2100" dirty="0"/>
              <a:t>RNN: Recurrent Neural Network</a:t>
            </a:r>
          </a:p>
          <a:p>
            <a:pPr lvl="1">
              <a:lnSpc>
                <a:spcPct val="110000"/>
              </a:lnSpc>
              <a:buFont typeface="Wingdings" panose="05000000000000000000" pitchFamily="2" charset="2"/>
              <a:buChar char="q"/>
            </a:pPr>
            <a:r>
              <a:rPr lang="en-US" sz="2100" dirty="0"/>
              <a:t>LSTM: Long Short Term Memory</a:t>
            </a:r>
          </a:p>
          <a:p>
            <a:pPr>
              <a:lnSpc>
                <a:spcPct val="110000"/>
              </a:lnSpc>
              <a:buFont typeface="Wingdings" panose="05000000000000000000" pitchFamily="2" charset="2"/>
              <a:buChar char="q"/>
            </a:pPr>
            <a:r>
              <a:rPr lang="en-US" sz="2400" dirty="0"/>
              <a:t>In both models, layers get the next input word and have access to some previous words, allowing it to use the word’s left context</a:t>
            </a:r>
          </a:p>
          <a:p>
            <a:pPr>
              <a:lnSpc>
                <a:spcPct val="110000"/>
              </a:lnSpc>
              <a:buFont typeface="Wingdings" panose="05000000000000000000" pitchFamily="2" charset="2"/>
              <a:buChar char="q"/>
            </a:pPr>
            <a:r>
              <a:rPr lang="en-US" sz="2400" dirty="0"/>
              <a:t>They used word embeddings where each word was encoded as a vector of 100-300 real numbers representing its meaning</a:t>
            </a:r>
          </a:p>
          <a:p>
            <a:pPr>
              <a:lnSpc>
                <a:spcPct val="110000"/>
              </a:lnSpc>
              <a:buFont typeface="Wingdings" panose="05000000000000000000" pitchFamily="2" charset="2"/>
              <a:buChar char="q"/>
            </a:pPr>
            <a:endParaRPr lang="en-US" sz="2400" dirty="0"/>
          </a:p>
        </p:txBody>
      </p:sp>
    </p:spTree>
    <p:extLst>
      <p:ext uri="{BB962C8B-B14F-4D97-AF65-F5344CB8AC3E}">
        <p14:creationId xmlns:p14="http://schemas.microsoft.com/office/powerpoint/2010/main" val="3105982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D330-47E6-514F-965F-ACB7D363F269}"/>
              </a:ext>
            </a:extLst>
          </p:cNvPr>
          <p:cNvSpPr>
            <a:spLocks noGrp="1"/>
          </p:cNvSpPr>
          <p:nvPr>
            <p:ph type="title"/>
          </p:nvPr>
        </p:nvSpPr>
        <p:spPr/>
        <p:txBody>
          <a:bodyPr/>
          <a:lstStyle/>
          <a:p>
            <a:pPr algn="ctr"/>
            <a:r>
              <a:rPr lang="en-US" b="1" dirty="0">
                <a:latin typeface="+mn-lt"/>
              </a:rPr>
              <a:t>Background (2)</a:t>
            </a:r>
          </a:p>
        </p:txBody>
      </p:sp>
      <p:sp>
        <p:nvSpPr>
          <p:cNvPr id="3" name="Content Placeholder 2">
            <a:extLst>
              <a:ext uri="{FF2B5EF4-FFF2-40B4-BE49-F238E27FC236}">
                <a16:creationId xmlns:a16="http://schemas.microsoft.com/office/drawing/2014/main" id="{AE0C1EBF-1C04-934E-810F-A4E3DE03D0F0}"/>
              </a:ext>
            </a:extLst>
          </p:cNvPr>
          <p:cNvSpPr>
            <a:spLocks noGrp="1"/>
          </p:cNvSpPr>
          <p:nvPr>
            <p:ph idx="1"/>
          </p:nvPr>
        </p:nvSpPr>
        <p:spPr>
          <a:xfrm>
            <a:off x="331840" y="1124745"/>
            <a:ext cx="8450825" cy="4876006"/>
          </a:xfrm>
        </p:spPr>
        <p:txBody>
          <a:bodyPr>
            <a:normAutofit/>
          </a:bodyPr>
          <a:lstStyle/>
          <a:p>
            <a:pPr>
              <a:lnSpc>
                <a:spcPct val="110000"/>
              </a:lnSpc>
              <a:buFont typeface="Wingdings" panose="05000000000000000000" pitchFamily="2" charset="2"/>
              <a:buChar char="q"/>
            </a:pPr>
            <a:r>
              <a:rPr lang="en-US" sz="2400" dirty="0"/>
              <a:t>Transformers extend this to allow the network to process a word input knowing the words in both its left and right context</a:t>
            </a:r>
          </a:p>
          <a:p>
            <a:pPr>
              <a:lnSpc>
                <a:spcPct val="110000"/>
              </a:lnSpc>
              <a:buFont typeface="Wingdings" panose="05000000000000000000" pitchFamily="2" charset="2"/>
              <a:buChar char="q"/>
            </a:pPr>
            <a:r>
              <a:rPr lang="en-US" sz="2400" dirty="0"/>
              <a:t>This provides a more powerful context model</a:t>
            </a:r>
          </a:p>
          <a:p>
            <a:pPr>
              <a:lnSpc>
                <a:spcPct val="110000"/>
              </a:lnSpc>
              <a:buFont typeface="Wingdings" panose="05000000000000000000" pitchFamily="2" charset="2"/>
              <a:buChar char="q"/>
            </a:pPr>
            <a:r>
              <a:rPr lang="en-US" sz="2400" dirty="0"/>
              <a:t>Transformers add additional features, like </a:t>
            </a:r>
            <a:r>
              <a:rPr lang="en-US" sz="2400" b="1" dirty="0">
                <a:hlinkClick r:id="rId2"/>
              </a:rPr>
              <a:t>attention</a:t>
            </a:r>
            <a:r>
              <a:rPr lang="en-US" sz="2400" dirty="0"/>
              <a:t>, which identifies the important words in this context</a:t>
            </a:r>
          </a:p>
          <a:p>
            <a:pPr>
              <a:lnSpc>
                <a:spcPct val="110000"/>
              </a:lnSpc>
              <a:buFont typeface="Wingdings" panose="05000000000000000000" pitchFamily="2" charset="2"/>
              <a:buChar char="q"/>
            </a:pPr>
            <a:r>
              <a:rPr lang="en-US" sz="2400" dirty="0"/>
              <a:t>And break the problem into two parts:</a:t>
            </a:r>
          </a:p>
          <a:p>
            <a:pPr lvl="1">
              <a:lnSpc>
                <a:spcPct val="110000"/>
              </a:lnSpc>
              <a:buFont typeface="Wingdings" panose="05000000000000000000" pitchFamily="2" charset="2"/>
              <a:buChar char="q"/>
            </a:pPr>
            <a:r>
              <a:rPr lang="en-US" sz="2400" dirty="0"/>
              <a:t>An </a:t>
            </a:r>
            <a:r>
              <a:rPr lang="en-US" sz="2400" b="1" dirty="0">
                <a:solidFill>
                  <a:schemeClr val="accent3"/>
                </a:solidFill>
              </a:rPr>
              <a:t>Encoder</a:t>
            </a:r>
            <a:r>
              <a:rPr lang="en-US" sz="2400" dirty="0"/>
              <a:t> </a:t>
            </a:r>
          </a:p>
          <a:p>
            <a:pPr lvl="1">
              <a:lnSpc>
                <a:spcPct val="110000"/>
              </a:lnSpc>
              <a:buFont typeface="Wingdings" panose="05000000000000000000" pitchFamily="2" charset="2"/>
              <a:buChar char="q"/>
            </a:pPr>
            <a:r>
              <a:rPr lang="en-US" sz="2400" dirty="0"/>
              <a:t>A </a:t>
            </a:r>
            <a:r>
              <a:rPr lang="en-US" sz="2400" b="1" dirty="0">
                <a:solidFill>
                  <a:schemeClr val="accent3"/>
                </a:solidFill>
              </a:rPr>
              <a:t>Decoder</a:t>
            </a:r>
            <a:r>
              <a:rPr lang="en-US" sz="2400" dirty="0"/>
              <a:t> </a:t>
            </a:r>
          </a:p>
          <a:p>
            <a:pPr lvl="1">
              <a:lnSpc>
                <a:spcPct val="110000"/>
              </a:lnSpc>
              <a:buFont typeface="Wingdings" panose="05000000000000000000" pitchFamily="2" charset="2"/>
              <a:buChar char="q"/>
            </a:pPr>
            <a:endParaRPr lang="en-US" sz="2400" dirty="0"/>
          </a:p>
        </p:txBody>
      </p:sp>
    </p:spTree>
    <p:extLst>
      <p:ext uri="{BB962C8B-B14F-4D97-AF65-F5344CB8AC3E}">
        <p14:creationId xmlns:p14="http://schemas.microsoft.com/office/powerpoint/2010/main" val="3026006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7571F49-DD4D-418B-8527-7B070A41E67F}"/>
              </a:ext>
            </a:extLst>
          </p:cNvPr>
          <p:cNvPicPr>
            <a:picLocks noChangeAspect="1"/>
          </p:cNvPicPr>
          <p:nvPr/>
        </p:nvPicPr>
        <p:blipFill>
          <a:blip r:embed="rId2"/>
          <a:stretch>
            <a:fillRect/>
          </a:stretch>
        </p:blipFill>
        <p:spPr>
          <a:xfrm>
            <a:off x="2507084" y="1631306"/>
            <a:ext cx="4319694" cy="5038054"/>
          </a:xfrm>
          <a:prstGeom prst="rect">
            <a:avLst/>
          </a:prstGeom>
        </p:spPr>
      </p:pic>
      <p:sp>
        <p:nvSpPr>
          <p:cNvPr id="5" name="矩形 4">
            <a:extLst>
              <a:ext uri="{FF2B5EF4-FFF2-40B4-BE49-F238E27FC236}">
                <a16:creationId xmlns:a16="http://schemas.microsoft.com/office/drawing/2014/main" id="{26F34D1C-B352-413B-947B-5D5B7D5D5420}"/>
              </a:ext>
            </a:extLst>
          </p:cNvPr>
          <p:cNvSpPr/>
          <p:nvPr/>
        </p:nvSpPr>
        <p:spPr>
          <a:xfrm>
            <a:off x="151566" y="49215"/>
            <a:ext cx="7732801" cy="584775"/>
          </a:xfrm>
          <a:prstGeom prst="rect">
            <a:avLst/>
          </a:prstGeom>
        </p:spPr>
        <p:txBody>
          <a:bodyPr wrap="square">
            <a:spAutoFit/>
          </a:bodyPr>
          <a:lstStyle/>
          <a:p>
            <a:r>
              <a:rPr lang="en-US" altLang="zh-TW" sz="3200" b="1" i="1" u="sng" dirty="0"/>
              <a:t>Transformer  - </a:t>
            </a:r>
            <a:r>
              <a:rPr lang="en-US" altLang="zh-TW" sz="3200" b="1" i="1" u="sng" dirty="0">
                <a:solidFill>
                  <a:schemeClr val="accent6">
                    <a:lumMod val="75000"/>
                  </a:schemeClr>
                </a:solidFill>
              </a:rPr>
              <a:t>THE ENCODER PART</a:t>
            </a:r>
            <a:endParaRPr lang="zh-TW" altLang="en-US" sz="3200" b="1" i="1" u="sng" dirty="0">
              <a:solidFill>
                <a:schemeClr val="accent6">
                  <a:lumMod val="75000"/>
                </a:schemeClr>
              </a:solidFill>
            </a:endParaRPr>
          </a:p>
        </p:txBody>
      </p:sp>
      <p:sp>
        <p:nvSpPr>
          <p:cNvPr id="6" name="矩形 5">
            <a:extLst>
              <a:ext uri="{FF2B5EF4-FFF2-40B4-BE49-F238E27FC236}">
                <a16:creationId xmlns:a16="http://schemas.microsoft.com/office/drawing/2014/main" id="{5F46B7D9-CEBC-4470-80BA-0AAC7F385E91}"/>
              </a:ext>
            </a:extLst>
          </p:cNvPr>
          <p:cNvSpPr/>
          <p:nvPr/>
        </p:nvSpPr>
        <p:spPr>
          <a:xfrm>
            <a:off x="2617076" y="2406868"/>
            <a:ext cx="1996964" cy="333177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4789A844-F38B-4421-AE72-48F8675ADE0D}"/>
              </a:ext>
            </a:extLst>
          </p:cNvPr>
          <p:cNvSpPr/>
          <p:nvPr/>
        </p:nvSpPr>
        <p:spPr>
          <a:xfrm>
            <a:off x="4735224" y="914400"/>
            <a:ext cx="2091554" cy="48242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A32C6CF7-C47F-4808-89C9-D1A295285EE6}"/>
              </a:ext>
            </a:extLst>
          </p:cNvPr>
          <p:cNvSpPr txBox="1"/>
          <p:nvPr/>
        </p:nvSpPr>
        <p:spPr>
          <a:xfrm>
            <a:off x="714704" y="3712779"/>
            <a:ext cx="1841780" cy="523220"/>
          </a:xfrm>
          <a:prstGeom prst="rect">
            <a:avLst/>
          </a:prstGeom>
          <a:noFill/>
        </p:spPr>
        <p:txBody>
          <a:bodyPr wrap="square" rtlCol="0">
            <a:spAutoFit/>
          </a:bodyPr>
          <a:lstStyle/>
          <a:p>
            <a:r>
              <a:rPr lang="en-US" altLang="zh-TW" sz="2800" b="1" u="sng" dirty="0">
                <a:solidFill>
                  <a:schemeClr val="accent6">
                    <a:lumMod val="75000"/>
                  </a:schemeClr>
                </a:solidFill>
              </a:rPr>
              <a:t>Encoder</a:t>
            </a:r>
            <a:endParaRPr lang="zh-TW" altLang="en-US" sz="2800" b="1" u="sng" dirty="0">
              <a:solidFill>
                <a:schemeClr val="accent6">
                  <a:lumMod val="75000"/>
                </a:schemeClr>
              </a:solidFill>
            </a:endParaRPr>
          </a:p>
        </p:txBody>
      </p:sp>
      <p:sp>
        <p:nvSpPr>
          <p:cNvPr id="9" name="文字方塊 8">
            <a:extLst>
              <a:ext uri="{FF2B5EF4-FFF2-40B4-BE49-F238E27FC236}">
                <a16:creationId xmlns:a16="http://schemas.microsoft.com/office/drawing/2014/main" id="{B6EF4895-345C-433F-8C65-F6BD8FAFD8D0}"/>
              </a:ext>
            </a:extLst>
          </p:cNvPr>
          <p:cNvSpPr txBox="1"/>
          <p:nvPr/>
        </p:nvSpPr>
        <p:spPr>
          <a:xfrm>
            <a:off x="6947961" y="3712779"/>
            <a:ext cx="2091554" cy="523220"/>
          </a:xfrm>
          <a:prstGeom prst="rect">
            <a:avLst/>
          </a:prstGeom>
          <a:noFill/>
        </p:spPr>
        <p:txBody>
          <a:bodyPr wrap="square" rtlCol="0">
            <a:spAutoFit/>
          </a:bodyPr>
          <a:lstStyle/>
          <a:p>
            <a:r>
              <a:rPr lang="en-US" altLang="zh-TW" sz="2800" dirty="0">
                <a:solidFill>
                  <a:srgbClr val="0070C0"/>
                </a:solidFill>
              </a:rPr>
              <a:t>Decoder</a:t>
            </a:r>
            <a:endParaRPr lang="zh-TW" altLang="en-US" sz="2800" dirty="0">
              <a:solidFill>
                <a:srgbClr val="0070C0"/>
              </a:solidFill>
            </a:endParaRPr>
          </a:p>
        </p:txBody>
      </p:sp>
      <p:sp>
        <p:nvSpPr>
          <p:cNvPr id="10" name="文字方塊 9">
            <a:extLst>
              <a:ext uri="{FF2B5EF4-FFF2-40B4-BE49-F238E27FC236}">
                <a16:creationId xmlns:a16="http://schemas.microsoft.com/office/drawing/2014/main" id="{ACD0F3B8-43EE-4E07-87E3-6F69CA4BFA0C}"/>
              </a:ext>
            </a:extLst>
          </p:cNvPr>
          <p:cNvSpPr txBox="1"/>
          <p:nvPr/>
        </p:nvSpPr>
        <p:spPr>
          <a:xfrm>
            <a:off x="346841" y="818280"/>
            <a:ext cx="3268717" cy="1938992"/>
          </a:xfrm>
          <a:prstGeom prst="rect">
            <a:avLst/>
          </a:prstGeom>
          <a:noFill/>
        </p:spPr>
        <p:txBody>
          <a:bodyPr wrap="square" rtlCol="0">
            <a:spAutoFit/>
          </a:bodyPr>
          <a:lstStyle/>
          <a:p>
            <a:r>
              <a:rPr lang="en-US" sz="24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T</a:t>
            </a:r>
            <a:r>
              <a:rPr lang="en-US" sz="1800" kern="0" spc="-5" dirty="0">
                <a:solidFill>
                  <a:srgbClr val="242424"/>
                </a:solidFill>
                <a:effectLst/>
                <a:latin typeface="Georgia" panose="02040502050405020303" pitchFamily="18" charset="0"/>
                <a:ea typeface="Times New Roman" panose="02020603050405020304" pitchFamily="18" charset="0"/>
                <a:cs typeface="Times New Roman" panose="02020603050405020304" pitchFamily="18" charset="0"/>
              </a:rPr>
              <a:t>he encoder maps an input sequence into an abstract continuous representation that holds all the learned information of that input.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zh-TW" altLang="en-US" sz="2400" dirty="0"/>
          </a:p>
        </p:txBody>
      </p:sp>
    </p:spTree>
    <p:extLst>
      <p:ext uri="{BB962C8B-B14F-4D97-AF65-F5344CB8AC3E}">
        <p14:creationId xmlns:p14="http://schemas.microsoft.com/office/powerpoint/2010/main" val="18677955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UJ PPT </Template>
  <TotalTime>13251</TotalTime>
  <Words>4427</Words>
  <Application>Microsoft Office PowerPoint</Application>
  <PresentationFormat>On-screen Show (4:3)</PresentationFormat>
  <Paragraphs>398</Paragraphs>
  <Slides>64</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Microsoft YaHei</vt:lpstr>
      <vt:lpstr>Aptos</vt:lpstr>
      <vt:lpstr>Arial</vt:lpstr>
      <vt:lpstr>Calibri</vt:lpstr>
      <vt:lpstr>Cambria Math</vt:lpstr>
      <vt:lpstr>Gadugi</vt:lpstr>
      <vt:lpstr>Georgia</vt:lpstr>
      <vt:lpstr>Helvetica</vt:lpstr>
      <vt:lpstr>Helvetica Neue</vt:lpstr>
      <vt:lpstr>Symbol</vt:lpstr>
      <vt:lpstr>Times New Roman</vt:lpstr>
      <vt:lpstr>Wingdings</vt:lpstr>
      <vt:lpstr>方正兰亭黑_GBK</vt:lpstr>
      <vt:lpstr>Office Theme</vt:lpstr>
      <vt:lpstr>TRANSFORMER NETWORKS</vt:lpstr>
      <vt:lpstr>PowerPoint Presentation</vt:lpstr>
      <vt:lpstr>Transformer Network</vt:lpstr>
      <vt:lpstr>Transformer Architecture</vt:lpstr>
      <vt:lpstr>Transformer Architecture</vt:lpstr>
      <vt:lpstr>PowerPoint Presentation</vt:lpstr>
      <vt:lpstr>Background (1)</vt:lpstr>
      <vt:lpstr>Background (2)</vt:lpstr>
      <vt:lpstr>PowerPoint Presentation</vt:lpstr>
      <vt:lpstr>1 - Tokenization </vt:lpstr>
      <vt:lpstr>2 - Embeddings</vt:lpstr>
      <vt:lpstr> 3 - Positional encoding </vt:lpstr>
      <vt:lpstr>3 - Positional encoding 2</vt:lpstr>
      <vt:lpstr>3 - Positional encoding 3</vt:lpstr>
      <vt:lpstr>3 - Positional encoding 3</vt:lpstr>
      <vt:lpstr> Example of Positional Encoding . </vt:lpstr>
      <vt:lpstr>The Final Output of the Positional Encoding Layer </vt:lpstr>
      <vt:lpstr>Self-Attention Layer</vt:lpstr>
      <vt:lpstr>Self-Attention Layer</vt:lpstr>
      <vt:lpstr>PowerPoint Presentation</vt:lpstr>
      <vt:lpstr> Self-Attention Layer </vt:lpstr>
      <vt:lpstr>Self-Attention Layer</vt:lpstr>
      <vt:lpstr>Self-Attention Layer</vt:lpstr>
      <vt:lpstr>Self-Attention Layer</vt:lpstr>
      <vt:lpstr>Self-Attention Layer –Matrix Form</vt:lpstr>
      <vt:lpstr> Multi-Head Attention </vt:lpstr>
      <vt:lpstr>Multi-Head Attention</vt:lpstr>
      <vt:lpstr>PowerPoint Presentation</vt:lpstr>
      <vt:lpstr>PowerPoint Presentation</vt:lpstr>
      <vt:lpstr>PowerPoint Presentation</vt:lpstr>
      <vt:lpstr>PowerPoint Presentation</vt:lpstr>
      <vt:lpstr>VISUAL REPRESENTATION OF OPERATIONS IN THE ENCODER SIDER</vt:lpstr>
      <vt:lpstr>SELF-ATTENTION LAYER</vt:lpstr>
      <vt:lpstr>Stage 1: MatMult (QxK) – Example with 3 inputs</vt:lpstr>
      <vt:lpstr>Visual Example: Q*K</vt:lpstr>
      <vt:lpstr>Stage 2: Scale – scaling the resulting Attention Matrix (Q*K)</vt:lpstr>
      <vt:lpstr> Stage 3: Softmax of the Scaled Attention Score Matrix </vt:lpstr>
      <vt:lpstr>  Stage 4: MatMul - Multiply Attention score matrix with Value vector </vt:lpstr>
      <vt:lpstr>  NB: we can also Compute Multi-Head Attention </vt:lpstr>
      <vt:lpstr>  Stage 5: The Residual Connections, Layer Normalization, and Feed Forward Network </vt:lpstr>
      <vt:lpstr> Stage 6: The Residual Connections, Layer Normalization, and Feed Forward Network </vt:lpstr>
      <vt:lpstr>Conclusion on the Encoder side</vt:lpstr>
      <vt:lpstr>PowerPoint Presentation</vt:lpstr>
      <vt:lpstr>The Decoder Part</vt:lpstr>
      <vt:lpstr>The Decoder Part Mechanism</vt:lpstr>
      <vt:lpstr>Decoder Input Embeddings &amp; Positional Encoding </vt:lpstr>
      <vt:lpstr>Decoders First Multi-Headed Attention </vt:lpstr>
      <vt:lpstr> Look-Ahead Mask </vt:lpstr>
      <vt:lpstr>Softmax of the masked scores</vt:lpstr>
      <vt:lpstr>Softmax of the masked scores</vt:lpstr>
      <vt:lpstr>Multi-Headed Attention with Masking </vt:lpstr>
      <vt:lpstr> Decoder Second Multi-Headed Attention, and Point-wise Feed Forward Layer </vt:lpstr>
      <vt:lpstr> Linear Classifier and Final Softmax for Output Probabilities </vt:lpstr>
      <vt:lpstr>Softmax Output - Example</vt:lpstr>
      <vt:lpstr>The Decoder Output</vt:lpstr>
      <vt:lpstr>Pretrained Models</vt:lpstr>
      <vt:lpstr>Transformer model as an Encoder-Decoder Model</vt:lpstr>
      <vt:lpstr>PowerPoint Presentation</vt:lpstr>
      <vt:lpstr>PowerPoint Presentation</vt:lpstr>
      <vt:lpstr>PowerPoint Presentation</vt:lpstr>
      <vt:lpstr>Pretrained Models</vt:lpstr>
      <vt:lpstr>Pretrained models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TRANSFORMERS NETWORK</dc:title>
  <dc:creator>John Weirstrass Muteba Mwamba</dc:creator>
  <cp:lastModifiedBy>John Weirstrass</cp:lastModifiedBy>
  <cp:revision>36</cp:revision>
  <dcterms:created xsi:type="dcterms:W3CDTF">2024-02-03T18:06:51Z</dcterms:created>
  <dcterms:modified xsi:type="dcterms:W3CDTF">2024-02-13T18:32:15Z</dcterms:modified>
</cp:coreProperties>
</file>